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21.xml" ContentType="application/vnd.openxmlformats-officedocument.presentationml.notesSlide+xml"/>
  <Default Extension="AVI" ContentType="video/unknown"/>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notesMasterIdLst>
    <p:notesMasterId r:id="rId25"/>
  </p:notesMasterIdLst>
  <p:handoutMasterIdLst>
    <p:handoutMasterId r:id="rId26"/>
  </p:handoutMasterIdLst>
  <p:sldIdLst>
    <p:sldId id="297" r:id="rId2"/>
    <p:sldId id="341" r:id="rId3"/>
    <p:sldId id="353" r:id="rId4"/>
    <p:sldId id="349" r:id="rId5"/>
    <p:sldId id="351" r:id="rId6"/>
    <p:sldId id="350" r:id="rId7"/>
    <p:sldId id="260" r:id="rId8"/>
    <p:sldId id="307" r:id="rId9"/>
    <p:sldId id="265" r:id="rId10"/>
    <p:sldId id="281" r:id="rId11"/>
    <p:sldId id="283" r:id="rId12"/>
    <p:sldId id="343" r:id="rId13"/>
    <p:sldId id="352" r:id="rId14"/>
    <p:sldId id="344" r:id="rId15"/>
    <p:sldId id="339" r:id="rId16"/>
    <p:sldId id="325" r:id="rId17"/>
    <p:sldId id="331" r:id="rId18"/>
    <p:sldId id="332" r:id="rId19"/>
    <p:sldId id="346" r:id="rId20"/>
    <p:sldId id="348" r:id="rId21"/>
    <p:sldId id="296" r:id="rId22"/>
    <p:sldId id="327" r:id="rId23"/>
    <p:sldId id="269" r:id="rId24"/>
  </p:sldIdLst>
  <p:sldSz cx="9144000" cy="6858000" type="screen4x3"/>
  <p:notesSz cx="6858000" cy="923925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00"/>
    <a:srgbClr val="003366"/>
    <a:srgbClr val="FFFFFF"/>
    <a:srgbClr val="CCCC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6" autoAdjust="0"/>
    <p:restoredTop sz="83436" autoAdjust="0"/>
  </p:normalViewPr>
  <p:slideViewPr>
    <p:cSldViewPr>
      <p:cViewPr>
        <p:scale>
          <a:sx n="80" d="100"/>
          <a:sy n="80" d="100"/>
        </p:scale>
        <p:origin x="-546" y="342"/>
      </p:cViewPr>
      <p:guideLst>
        <p:guide orient="horz" pos="2160"/>
        <p:guide pos="2880"/>
      </p:guideLst>
    </p:cSldViewPr>
  </p:slideViewPr>
  <p:outlineViewPr>
    <p:cViewPr>
      <p:scale>
        <a:sx n="33" d="100"/>
        <a:sy n="33" d="100"/>
      </p:scale>
      <p:origin x="0" y="4758"/>
    </p:cViewPr>
  </p:outlineViewPr>
  <p:notesTextViewPr>
    <p:cViewPr>
      <p:scale>
        <a:sx n="100" d="100"/>
        <a:sy n="100" d="100"/>
      </p:scale>
      <p:origin x="0" y="0"/>
    </p:cViewPr>
  </p:notesTextViewPr>
  <p:sorterViewPr>
    <p:cViewPr>
      <p:scale>
        <a:sx n="100" d="100"/>
        <a:sy n="100" d="100"/>
      </p:scale>
      <p:origin x="0" y="520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title>
      <c:layout/>
    </c:title>
    <c:plotArea>
      <c:layout/>
      <c:pieChart>
        <c:varyColors val="1"/>
        <c:ser>
          <c:idx val="0"/>
          <c:order val="0"/>
          <c:tx>
            <c:strRef>
              <c:f>Sheet1!$B$1</c:f>
              <c:strCache>
                <c:ptCount val="1"/>
                <c:pt idx="0">
                  <c:v>Total Landings %</c:v>
                </c:pt>
              </c:strCache>
            </c:strRef>
          </c:tx>
          <c:dPt>
            <c:idx val="0"/>
            <c:spPr>
              <a:solidFill>
                <a:schemeClr val="bg2">
                  <a:lumMod val="25000"/>
                  <a:lumOff val="75000"/>
                </a:schemeClr>
              </a:solidFill>
            </c:spPr>
          </c:dPt>
          <c:dPt>
            <c:idx val="1"/>
            <c:spPr>
              <a:solidFill>
                <a:srgbClr val="FFC000"/>
              </a:solidFill>
            </c:spPr>
          </c:dPt>
          <c:dPt>
            <c:idx val="2"/>
            <c:spPr>
              <a:solidFill>
                <a:srgbClr val="92D050"/>
              </a:solidFill>
            </c:spPr>
          </c:dPt>
          <c:dPt>
            <c:idx val="3"/>
            <c:spPr>
              <a:solidFill>
                <a:srgbClr val="002060"/>
              </a:solidFill>
            </c:spPr>
          </c:dPt>
          <c:dPt>
            <c:idx val="4"/>
            <c:spPr>
              <a:solidFill>
                <a:srgbClr val="7030A0"/>
              </a:solidFill>
            </c:spPr>
          </c:dPt>
          <c:dPt>
            <c:idx val="5"/>
            <c:spPr>
              <a:solidFill>
                <a:srgbClr val="C00000"/>
              </a:solidFill>
            </c:spPr>
          </c:dPt>
          <c:dPt>
            <c:idx val="6"/>
            <c:spPr>
              <a:solidFill>
                <a:srgbClr val="00B0F0"/>
              </a:solidFill>
            </c:spPr>
          </c:dPt>
          <c:dLbls>
            <c:showPercent val="1"/>
            <c:showLeaderLines val="1"/>
          </c:dLbls>
          <c:cat>
            <c:strRef>
              <c:f>Sheet1!$A$2:$A$10</c:f>
              <c:strCache>
                <c:ptCount val="9"/>
                <c:pt idx="0">
                  <c:v>Skipjack Tuna</c:v>
                </c:pt>
                <c:pt idx="1">
                  <c:v>Mahimahi</c:v>
                </c:pt>
                <c:pt idx="2">
                  <c:v>Yellowfin Tuna</c:v>
                </c:pt>
                <c:pt idx="3">
                  <c:v>Wahoo</c:v>
                </c:pt>
                <c:pt idx="4">
                  <c:v>Rainbow Runner</c:v>
                </c:pt>
                <c:pt idx="5">
                  <c:v>Blue Marlin</c:v>
                </c:pt>
                <c:pt idx="6">
                  <c:v>Dogtooth Tuna</c:v>
                </c:pt>
                <c:pt idx="7">
                  <c:v>Kawakawa</c:v>
                </c:pt>
                <c:pt idx="8">
                  <c:v>Barracudas</c:v>
                </c:pt>
              </c:strCache>
            </c:strRef>
          </c:cat>
          <c:val>
            <c:numRef>
              <c:f>Sheet1!$B$2:$B$10</c:f>
              <c:numCache>
                <c:formatCode>0.0%</c:formatCode>
                <c:ptCount val="9"/>
                <c:pt idx="0">
                  <c:v>0.64128138063366602</c:v>
                </c:pt>
                <c:pt idx="1">
                  <c:v>0.16073223382141316</c:v>
                </c:pt>
                <c:pt idx="2">
                  <c:v>0.117781597642598</c:v>
                </c:pt>
                <c:pt idx="3">
                  <c:v>3.3873380999154823E-2</c:v>
                </c:pt>
                <c:pt idx="4">
                  <c:v>1.7543458893939712E-2</c:v>
                </c:pt>
                <c:pt idx="5">
                  <c:v>1.5233455924343801E-2</c:v>
                </c:pt>
                <c:pt idx="6">
                  <c:v>4.7913287799529426E-3</c:v>
                </c:pt>
                <c:pt idx="7">
                  <c:v>4.7170888822897911E-3</c:v>
                </c:pt>
                <c:pt idx="8">
                  <c:v>4.0460744226420327E-3</c:v>
                </c:pt>
              </c:numCache>
            </c:numRef>
          </c:val>
        </c:ser>
        <c:dLbls>
          <c:showPercent val="1"/>
        </c:dLbls>
        <c:firstSliceAng val="0"/>
      </c:pieChart>
    </c:plotArea>
    <c:legend>
      <c:legendPos val="r"/>
      <c:layout/>
    </c:legend>
    <c:plotVisOnly val="1"/>
    <c:dispBlanksAs val="zero"/>
  </c:chart>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1963"/>
          </a:xfrm>
          <a:prstGeom prst="rect">
            <a:avLst/>
          </a:prstGeom>
        </p:spPr>
        <p:txBody>
          <a:bodyPr vert="horz" lIns="91440" tIns="45720" rIns="91440" bIns="45720" rtlCol="0"/>
          <a:lstStyle>
            <a:lvl1pPr algn="r">
              <a:defRPr sz="1200"/>
            </a:lvl1pPr>
          </a:lstStyle>
          <a:p>
            <a:fld id="{B687568B-9791-4B40-997D-F08DDCE311E8}" type="datetimeFigureOut">
              <a:rPr lang="en-US" smtClean="0"/>
              <a:pPr/>
              <a:t>8/19/2014</a:t>
            </a:fld>
            <a:endParaRPr lang="en-US"/>
          </a:p>
        </p:txBody>
      </p:sp>
      <p:sp>
        <p:nvSpPr>
          <p:cNvPr id="4" name="Footer Placeholder 3"/>
          <p:cNvSpPr>
            <a:spLocks noGrp="1"/>
          </p:cNvSpPr>
          <p:nvPr>
            <p:ph type="ftr" sz="quarter" idx="2"/>
          </p:nvPr>
        </p:nvSpPr>
        <p:spPr>
          <a:xfrm>
            <a:off x="0" y="8775684"/>
            <a:ext cx="2971800"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75684"/>
            <a:ext cx="2971800" cy="461963"/>
          </a:xfrm>
          <a:prstGeom prst="rect">
            <a:avLst/>
          </a:prstGeom>
        </p:spPr>
        <p:txBody>
          <a:bodyPr vert="horz" lIns="91440" tIns="45720" rIns="91440" bIns="45720" rtlCol="0" anchor="b"/>
          <a:lstStyle>
            <a:lvl1pPr algn="r">
              <a:defRPr sz="1200"/>
            </a:lvl1pPr>
          </a:lstStyle>
          <a:p>
            <a:fld id="{48BAAD0B-7947-4878-8CED-D5ED5185977E}" type="slidenum">
              <a:rPr lang="en-US" smtClean="0"/>
              <a:pPr/>
              <a:t>‹#›</a:t>
            </a:fld>
            <a:endParaRPr lang="en-US"/>
          </a:p>
        </p:txBody>
      </p:sp>
    </p:spTree>
    <p:extLst>
      <p:ext uri="{BB962C8B-B14F-4D97-AF65-F5344CB8AC3E}">
        <p14:creationId xmlns="" xmlns:p14="http://schemas.microsoft.com/office/powerpoint/2010/main" val="1352983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61963"/>
          </a:xfrm>
          <a:prstGeom prst="rect">
            <a:avLst/>
          </a:prstGeom>
        </p:spPr>
        <p:txBody>
          <a:bodyPr vert="horz" lIns="91440" tIns="45720" rIns="91440" bIns="45720" rtlCol="0"/>
          <a:lstStyle>
            <a:lvl1pPr algn="r">
              <a:defRPr sz="1200"/>
            </a:lvl1pPr>
          </a:lstStyle>
          <a:p>
            <a:pPr>
              <a:defRPr/>
            </a:pPr>
            <a:fld id="{D305AC74-EC7D-4C90-BE26-D9ECF0B738E0}" type="datetimeFigureOut">
              <a:rPr lang="en-US"/>
              <a:pPr>
                <a:defRPr/>
              </a:pPr>
              <a:t>8/19/2014</a:t>
            </a:fld>
            <a:endParaRPr lang="en-US"/>
          </a:p>
        </p:txBody>
      </p:sp>
      <p:sp>
        <p:nvSpPr>
          <p:cNvPr id="4" name="Slide Image Placeholder 3"/>
          <p:cNvSpPr>
            <a:spLocks noGrp="1" noRot="1" noChangeAspect="1"/>
          </p:cNvSpPr>
          <p:nvPr>
            <p:ph type="sldImg" idx="2"/>
          </p:nvPr>
        </p:nvSpPr>
        <p:spPr>
          <a:xfrm>
            <a:off x="1120775" y="693738"/>
            <a:ext cx="4616450" cy="3463925"/>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88644"/>
            <a:ext cx="5486400" cy="41576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75684"/>
            <a:ext cx="2971800" cy="461963"/>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775684"/>
            <a:ext cx="2971800" cy="461963"/>
          </a:xfrm>
          <a:prstGeom prst="rect">
            <a:avLst/>
          </a:prstGeom>
        </p:spPr>
        <p:txBody>
          <a:bodyPr vert="horz" lIns="91440" tIns="45720" rIns="91440" bIns="45720" rtlCol="0" anchor="b"/>
          <a:lstStyle>
            <a:lvl1pPr algn="r">
              <a:defRPr sz="1200"/>
            </a:lvl1pPr>
          </a:lstStyle>
          <a:p>
            <a:pPr>
              <a:defRPr/>
            </a:pPr>
            <a:fld id="{19BD6870-D169-4CD5-8F43-C0069A9BA2E9}" type="slidenum">
              <a:rPr lang="en-US"/>
              <a:pPr>
                <a:defRPr/>
              </a:pPr>
              <a:t>‹#›</a:t>
            </a:fld>
            <a:endParaRPr lang="en-US"/>
          </a:p>
        </p:txBody>
      </p:sp>
    </p:spTree>
    <p:extLst>
      <p:ext uri="{BB962C8B-B14F-4D97-AF65-F5344CB8AC3E}">
        <p14:creationId xmlns="" xmlns:p14="http://schemas.microsoft.com/office/powerpoint/2010/main" val="3435172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Hafa</a:t>
            </a:r>
            <a:r>
              <a:rPr lang="en-US" dirty="0" smtClean="0"/>
              <a:t> </a:t>
            </a:r>
            <a:r>
              <a:rPr lang="en-US" dirty="0" err="1" smtClean="0"/>
              <a:t>adai</a:t>
            </a:r>
            <a:r>
              <a:rPr lang="en-US" dirty="0" smtClean="0"/>
              <a:t>,</a:t>
            </a:r>
            <a:r>
              <a:rPr lang="en-US" baseline="0" dirty="0" smtClean="0"/>
              <a:t> my name is Frank Villagomez. I run the Fish Aggregating Device Program for the Division of Fish and Wildlife. Tonight I will be talking about </a:t>
            </a:r>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Today we have 10 permitted</a:t>
            </a:r>
            <a:r>
              <a:rPr lang="en-US" sz="1200" kern="1200" baseline="0" dirty="0" smtClean="0">
                <a:solidFill>
                  <a:schemeClr val="tx1"/>
                </a:solidFill>
                <a:effectLst/>
                <a:latin typeface="+mn-lt"/>
                <a:ea typeface="+mn-ea"/>
                <a:cs typeface="+mn-cs"/>
              </a:rPr>
              <a:t> FAD site, 5 were newly deployed earlier this year and 1 was in the water for almost 7 years. That information is for the lower system. The buoy and upper chain were exchanged several times for maintenance. These FADS ARE ANYWHERE FROM 5 TO 10 MILES OFF SHORE AND DEPLOYED AT DEPTHS BETWEEN 1000 TO 6000 FEET.</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FADS denoted in red will be deployed sometime next year.</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FADS LL</a:t>
            </a:r>
            <a:r>
              <a:rPr lang="en-US" sz="1200" kern="1200" baseline="0" dirty="0" smtClean="0">
                <a:solidFill>
                  <a:schemeClr val="tx1"/>
                </a:solidFill>
                <a:effectLst/>
                <a:latin typeface="+mn-lt"/>
                <a:ea typeface="+mn-ea"/>
                <a:cs typeface="+mn-cs"/>
              </a:rPr>
              <a:t> and KK were redeployed on July 6, 2013.  FAD JJ was redeployed on July 8, 2013.  FADs II and GG will be redeployed July 10, 2013.</a:t>
            </a:r>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10</a:t>
            </a:fld>
            <a:endParaRPr lang="en-US"/>
          </a:p>
        </p:txBody>
      </p:sp>
    </p:spTree>
    <p:extLst>
      <p:ext uri="{BB962C8B-B14F-4D97-AF65-F5344CB8AC3E}">
        <p14:creationId xmlns="" xmlns:p14="http://schemas.microsoft.com/office/powerpoint/2010/main" val="2774623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here shows the FAD mooring system as a whole where we have the buoy which is attached to 25 feet of ¾ inch chain, several thousands of feet of a sinking rope and a floating rope attachment, 25 more feet of ¾ inch chain all being anchored down by a 2 ton concrete anchor</a:t>
            </a:r>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11</a:t>
            </a:fld>
            <a:endParaRPr lang="en-US"/>
          </a:p>
        </p:txBody>
      </p:sp>
    </p:spTree>
    <p:extLst>
      <p:ext uri="{BB962C8B-B14F-4D97-AF65-F5344CB8AC3E}">
        <p14:creationId xmlns="" xmlns:p14="http://schemas.microsoft.com/office/powerpoint/2010/main" val="3646313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a:t>
            </a:r>
            <a:r>
              <a:rPr lang="en-US" sz="1200" kern="1200" baseline="0" dirty="0" smtClean="0">
                <a:solidFill>
                  <a:schemeClr val="tx1"/>
                </a:solidFill>
                <a:latin typeface="+mn-lt"/>
                <a:ea typeface="+mn-ea"/>
                <a:cs typeface="+mn-cs"/>
              </a:rPr>
              <a:t> h</a:t>
            </a:r>
            <a:r>
              <a:rPr lang="en-US" sz="1200" kern="1200" dirty="0" smtClean="0">
                <a:solidFill>
                  <a:schemeClr val="tx1"/>
                </a:solidFill>
                <a:latin typeface="+mn-lt"/>
                <a:ea typeface="+mn-ea"/>
                <a:cs typeface="+mn-cs"/>
              </a:rPr>
              <a:t>ow do FADs work?</a:t>
            </a:r>
            <a:r>
              <a:rPr lang="en-US" sz="1200" kern="1200" baseline="0" dirty="0" smtClean="0">
                <a:solidFill>
                  <a:schemeClr val="tx1"/>
                </a:solidFill>
                <a:latin typeface="+mn-lt"/>
                <a:ea typeface="+mn-ea"/>
                <a:cs typeface="+mn-cs"/>
              </a:rPr>
              <a:t> Well, they create an </a:t>
            </a:r>
            <a:r>
              <a:rPr lang="en-US" sz="1200" kern="1200" dirty="0" smtClean="0">
                <a:solidFill>
                  <a:schemeClr val="tx1"/>
                </a:solidFill>
                <a:latin typeface="+mn-lt"/>
                <a:ea typeface="+mn-ea"/>
                <a:cs typeface="+mn-cs"/>
              </a:rPr>
              <a:t>oasis in the middle of the ocean, creating an environment for bait fishes and a feeding ground for larger predatory fishes.</a:t>
            </a:r>
            <a:r>
              <a:rPr lang="en-US" sz="1200" kern="1200" baseline="0" dirty="0" smtClean="0">
                <a:solidFill>
                  <a:schemeClr val="tx1"/>
                </a:solidFill>
                <a:latin typeface="+mn-lt"/>
                <a:ea typeface="+mn-ea"/>
                <a:cs typeface="+mn-cs"/>
              </a:rPr>
              <a:t> In other words, an artificial home for pelagic fishes at a fixed location. IF YOU SPENT ANYTIME TROLLING FOR PELAGICS OUT IN THE OCEAN, THIS MEANS LESS FUEL SPENT SEARCHING FOR BIRD FLOCKS.</a:t>
            </a:r>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If</a:t>
            </a:r>
            <a:r>
              <a:rPr lang="en-US" sz="1200" kern="1200" baseline="0" dirty="0" smtClean="0">
                <a:solidFill>
                  <a:schemeClr val="tx1"/>
                </a:solidFill>
                <a:latin typeface="+mn-lt"/>
                <a:ea typeface="+mn-ea"/>
                <a:cs typeface="+mn-cs"/>
              </a:rPr>
              <a:t> you don’t spend time out there in the ocean fishing, you probably don’t know what types of fishes you can find. Some c</a:t>
            </a:r>
            <a:r>
              <a:rPr lang="en-US" sz="1200" kern="1200" dirty="0" smtClean="0">
                <a:solidFill>
                  <a:schemeClr val="tx1"/>
                </a:solidFill>
                <a:latin typeface="+mn-lt"/>
                <a:ea typeface="+mn-ea"/>
                <a:cs typeface="+mn-cs"/>
              </a:rPr>
              <a:t>ommon fishes found near fads</a:t>
            </a:r>
            <a:r>
              <a:rPr lang="en-US" sz="1200" kern="1200" baseline="0" dirty="0" smtClean="0">
                <a:solidFill>
                  <a:schemeClr val="tx1"/>
                </a:solidFill>
                <a:latin typeface="+mn-lt"/>
                <a:ea typeface="+mn-ea"/>
                <a:cs typeface="+mn-cs"/>
              </a:rPr>
              <a:t> are skipjack tunas, </a:t>
            </a:r>
            <a:r>
              <a:rPr lang="en-US" sz="1200" kern="1200" baseline="0" dirty="0" err="1" smtClean="0">
                <a:solidFill>
                  <a:schemeClr val="tx1"/>
                </a:solidFill>
                <a:latin typeface="+mn-lt"/>
                <a:ea typeface="+mn-ea"/>
                <a:cs typeface="+mn-cs"/>
              </a:rPr>
              <a:t>mahimahi</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baitfishes</a:t>
            </a:r>
            <a:r>
              <a:rPr lang="en-US" sz="1200" kern="1200" baseline="0" dirty="0" smtClean="0">
                <a:solidFill>
                  <a:schemeClr val="tx1"/>
                </a:solidFill>
                <a:latin typeface="+mn-lt"/>
                <a:ea typeface="+mn-ea"/>
                <a:cs typeface="+mn-cs"/>
              </a:rPr>
              <a:t> such as </a:t>
            </a:r>
            <a:r>
              <a:rPr lang="en-US" sz="1200" kern="1200" baseline="0" dirty="0" err="1" smtClean="0">
                <a:solidFill>
                  <a:schemeClr val="tx1"/>
                </a:solidFill>
                <a:latin typeface="+mn-lt"/>
                <a:ea typeface="+mn-ea"/>
                <a:cs typeface="+mn-cs"/>
              </a:rPr>
              <a:t>bigeye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scad</a:t>
            </a:r>
            <a:r>
              <a:rPr lang="en-US" sz="1200" kern="1200" baseline="0" dirty="0" smtClean="0">
                <a:solidFill>
                  <a:schemeClr val="tx1"/>
                </a:solidFill>
                <a:latin typeface="+mn-lt"/>
                <a:ea typeface="+mn-ea"/>
                <a:cs typeface="+mn-cs"/>
              </a:rPr>
              <a:t> to name a few</a:t>
            </a:r>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2011, DFW CNMI CREEL PROGRAM REPORTED ON THE SPECIES COMPOSITION OF PELAGIC FISHES. Here the percent species composition is calculated by the total pelagic landings by weight where Skipjack tuna is the highest of pelagic landings at 64%, </a:t>
            </a:r>
            <a:r>
              <a:rPr lang="en-US" sz="1200" kern="1200" baseline="0" dirty="0" err="1" smtClean="0">
                <a:solidFill>
                  <a:schemeClr val="tx1"/>
                </a:solidFill>
                <a:latin typeface="+mn-lt"/>
                <a:ea typeface="+mn-ea"/>
                <a:cs typeface="+mn-cs"/>
              </a:rPr>
              <a:t>Mahimahi</a:t>
            </a:r>
            <a:r>
              <a:rPr lang="en-US" sz="1200" kern="1200" baseline="0" dirty="0" smtClean="0">
                <a:solidFill>
                  <a:schemeClr val="tx1"/>
                </a:solidFill>
                <a:latin typeface="+mn-lt"/>
                <a:ea typeface="+mn-ea"/>
                <a:cs typeface="+mn-cs"/>
              </a:rPr>
              <a:t> at 16%, and </a:t>
            </a:r>
            <a:r>
              <a:rPr lang="en-US" sz="1200" kern="1200" baseline="0" dirty="0" err="1" smtClean="0">
                <a:solidFill>
                  <a:schemeClr val="tx1"/>
                </a:solidFill>
                <a:latin typeface="+mn-lt"/>
                <a:ea typeface="+mn-ea"/>
                <a:cs typeface="+mn-cs"/>
              </a:rPr>
              <a:t>Yellowfin</a:t>
            </a:r>
            <a:r>
              <a:rPr lang="en-US" sz="1200" kern="1200" baseline="0" dirty="0" smtClean="0">
                <a:solidFill>
                  <a:schemeClr val="tx1"/>
                </a:solidFill>
                <a:latin typeface="+mn-lt"/>
                <a:ea typeface="+mn-ea"/>
                <a:cs typeface="+mn-cs"/>
              </a:rPr>
              <a:t> Tuna at 12%. There was a total Pelagic landing of 350,216 lbs for 2011</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DFW Data: Reported on (Pelagic Fisheries of the Western Pacific Region 2011 Annual Report)</a:t>
            </a:r>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FADs aggregate different fish at different depths. Small tunas are usually found schooling near the surface. Larger </a:t>
            </a:r>
            <a:r>
              <a:rPr lang="en-US" dirty="0" err="1" smtClean="0"/>
              <a:t>yellowfin</a:t>
            </a:r>
            <a:r>
              <a:rPr lang="en-US" dirty="0" smtClean="0"/>
              <a:t>, </a:t>
            </a:r>
            <a:r>
              <a:rPr lang="en-US" dirty="0" err="1" smtClean="0"/>
              <a:t>bigeye</a:t>
            </a:r>
            <a:r>
              <a:rPr lang="en-US" dirty="0" smtClean="0"/>
              <a:t> and albacore tunas generally gather near FADs at depths between 50 m and 300 m, although they can also be found closer to the surface at times, especially at night. Other fish species, including rainbow runner, mahi-mahi, sharks and billfish are also commonly attracted to FADs.</a:t>
            </a:r>
          </a:p>
          <a:p>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dirty="0" smtClean="0"/>
              <a:t>How do we</a:t>
            </a:r>
            <a:r>
              <a:rPr lang="en-US" baseline="0" dirty="0" smtClean="0"/>
              <a:t> deploy these big and heavy system? Well, over the years </a:t>
            </a:r>
            <a:r>
              <a:rPr lang="en-US" dirty="0" smtClean="0"/>
              <a:t>Various vessels have been used to deploy FADs.</a:t>
            </a:r>
          </a:p>
          <a:p>
            <a:pPr lvl="1"/>
            <a:r>
              <a:rPr lang="en-US" dirty="0" smtClean="0"/>
              <a:t>Anchors are deployed off of large vessels to minimize danger.  </a:t>
            </a:r>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have videos</a:t>
            </a:r>
            <a:r>
              <a:rPr lang="en-US" baseline="0" dirty="0" smtClean="0"/>
              <a:t> here to show you how these systems are deployed. When the vessel arrives at the marked location for the fad, the buoy is then tossed overboard and the line is paid out. This continues on then the anchor is released </a:t>
            </a:r>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Play movie</a:t>
            </a:r>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Why fish at FADs?</a:t>
            </a:r>
            <a:r>
              <a:rPr lang="en-US" sz="1200" kern="1200" baseline="0" dirty="0" smtClean="0">
                <a:solidFill>
                  <a:schemeClr val="tx1"/>
                </a:solidFill>
                <a:latin typeface="+mn-lt"/>
                <a:ea typeface="+mn-ea"/>
                <a:cs typeface="+mn-cs"/>
              </a:rPr>
              <a:t> It </a:t>
            </a:r>
            <a:r>
              <a:rPr lang="en-US" sz="1200" kern="1200" dirty="0" smtClean="0">
                <a:solidFill>
                  <a:schemeClr val="tx1"/>
                </a:solidFill>
                <a:latin typeface="+mn-lt"/>
                <a:ea typeface="+mn-ea"/>
                <a:cs typeface="+mn-cs"/>
              </a:rPr>
              <a:t>Reduces fishing pressure on reef resources,</a:t>
            </a:r>
            <a:r>
              <a:rPr lang="en-US" sz="1200" kern="1200" baseline="0" dirty="0" smtClean="0">
                <a:solidFill>
                  <a:schemeClr val="tx1"/>
                </a:solidFill>
                <a:latin typeface="+mn-lt"/>
                <a:ea typeface="+mn-ea"/>
                <a:cs typeface="+mn-cs"/>
              </a:rPr>
              <a:t> it is a set location for troll fishing, there is a higher probability of catching a fish </a:t>
            </a:r>
            <a:r>
              <a:rPr lang="en-US" sz="1200" kern="1200" baseline="0" dirty="0" err="1" smtClean="0">
                <a:solidFill>
                  <a:schemeClr val="tx1"/>
                </a:solidFill>
                <a:latin typeface="+mn-lt"/>
                <a:ea typeface="+mn-ea"/>
                <a:cs typeface="+mn-cs"/>
              </a:rPr>
              <a:t>vs</a:t>
            </a:r>
            <a:r>
              <a:rPr lang="en-US" sz="1200" kern="1200" baseline="0" dirty="0" smtClean="0">
                <a:solidFill>
                  <a:schemeClr val="tx1"/>
                </a:solidFill>
                <a:latin typeface="+mn-lt"/>
                <a:ea typeface="+mn-ea"/>
                <a:cs typeface="+mn-cs"/>
              </a:rPr>
              <a:t> non fad-fishing, it’s economical for recreational fishermen, and it reduces </a:t>
            </a:r>
            <a:r>
              <a:rPr lang="en-US" sz="1200" kern="1200" dirty="0" smtClean="0">
                <a:solidFill>
                  <a:schemeClr val="tx1"/>
                </a:solidFill>
                <a:latin typeface="+mn-lt"/>
                <a:ea typeface="+mn-ea"/>
                <a:cs typeface="+mn-cs"/>
              </a:rPr>
              <a:t>Fuel consumption</a:t>
            </a:r>
          </a:p>
          <a:p>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19</a:t>
            </a:fld>
            <a:endParaRPr lang="en-US"/>
          </a:p>
        </p:txBody>
      </p:sp>
    </p:spTree>
    <p:extLst>
      <p:ext uri="{BB962C8B-B14F-4D97-AF65-F5344CB8AC3E}">
        <p14:creationId xmlns="" xmlns:p14="http://schemas.microsoft.com/office/powerpoint/2010/main" val="184527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is the CNMI FAD Program? The FAD Program or Fish Aggregating Device Program is intended to help fishermen catch more fish with less effort so that recreational activities such as Sports Fishing are enhanced. </a:t>
            </a:r>
          </a:p>
          <a:p>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cons of fads are the high loss rate of fads sometime 2 to 4 fads are lost within the first year, it’s expensive where the average cost per system is $7000, and it has a short average lifespan of 1 to 2 years. The program would be lucky to have a fad that lasts 3 years.</a:t>
            </a:r>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20</a:t>
            </a:fld>
            <a:endParaRPr lang="en-US"/>
          </a:p>
        </p:txBody>
      </p:sp>
    </p:spTree>
    <p:extLst>
      <p:ext uri="{BB962C8B-B14F-4D97-AF65-F5344CB8AC3E}">
        <p14:creationId xmlns="" xmlns:p14="http://schemas.microsoft.com/office/powerpoint/2010/main" val="2394728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The CNMI is dependent on external products, with a majority of its materials being imported.  It’s location within the region also contributes to the significantly high cost of services and products.  Increases in shipping costs ultimately results in increased costs to the consumers.  The construction of FADs requires materials that are not readily available in the CNMI.  As a result, most of the materials needed for the construction of FADs are ordered from off-island.  The CNMI has few vendors who are able to offer services for the procurement of FAD materials. Additionally a majority of them are limited in their abilities to perform the tasks required by the project. The services these vendors offer are usually costly, which consequently forces us to explore services outside the CNMI.  A pressing issue in the CNMI is that government payments have been a sluggish, prolonged process which has resulted in many of the vendors being reluctant to offer services to government entities.  Additionally, it has also led to the increase in service costs to cover the time it takes for the government to pay its obligations. (DFW Fisheries Research Section 2011-12 Report)</a:t>
            </a:r>
          </a:p>
          <a:p>
            <a:r>
              <a:rPr lang="en-US" dirty="0" smtClean="0"/>
              <a:t> </a:t>
            </a:r>
          </a:p>
          <a:p>
            <a:r>
              <a:rPr lang="en-US" dirty="0" smtClean="0"/>
              <a:t>Another issue with our FADs program is that deployment costs continue to increase each year.  Companies who are familiar with the deployment process increased their prices.  In contrast newer companies who aren’t familiar with the deployment process bid low which can force the program to award the cheaper, unskilled company; in the past this resulted in a few lost FADs.  </a:t>
            </a:r>
          </a:p>
          <a:p>
            <a:r>
              <a:rPr lang="en-US" dirty="0" smtClean="0"/>
              <a:t> </a:t>
            </a:r>
          </a:p>
          <a:p>
            <a:r>
              <a:rPr lang="en-US" dirty="0" smtClean="0"/>
              <a:t>To possibly help alleviate the increased costs of deployment, the FRS will continue to research for new buoy designs for prolonged lifespan of FAD systems and remote satellite tracking of FADs.  The use of remote monitoring using GPS integrated technology could possibly cut costs for aerial or boat surveys.  </a:t>
            </a:r>
          </a:p>
          <a:p>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21</a:t>
            </a:fld>
            <a:endParaRPr lang="en-US"/>
          </a:p>
        </p:txBody>
      </p:sp>
    </p:spTree>
    <p:extLst>
      <p:ext uri="{BB962C8B-B14F-4D97-AF65-F5344CB8AC3E}">
        <p14:creationId xmlns="" xmlns:p14="http://schemas.microsoft.com/office/powerpoint/2010/main" val="3769513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 </a:t>
            </a:r>
          </a:p>
          <a:p>
            <a:r>
              <a:rPr lang="en-US" dirty="0" smtClean="0"/>
              <a:t>Another issue with our FADs program is that deployment costs continue to increase each year.  Companies who are familiar with the deployment process increased their prices.  In contrast newer companies who aren’t familiar with the deployment process bid low which can force the program to award the cheaper, unskilled company; in the past this resulted in a few lost FADs.  </a:t>
            </a:r>
          </a:p>
          <a:p>
            <a:r>
              <a:rPr lang="en-US" dirty="0" smtClean="0"/>
              <a:t> </a:t>
            </a:r>
          </a:p>
          <a:p>
            <a:r>
              <a:rPr lang="en-US" dirty="0" smtClean="0"/>
              <a:t>To possibly help alleviate the increased costs of deployment, the FRS will continue to research for new buoy designs for prolonged lifespan of FAD systems and remote satellite tracking of FADs.  The use of remote monitoring using GPS integrated technology could possibly cut costs for aerial or boat surveys.  </a:t>
            </a:r>
          </a:p>
          <a:p>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22</a:t>
            </a:fld>
            <a:endParaRPr lang="en-US"/>
          </a:p>
        </p:txBody>
      </p:sp>
    </p:spTree>
    <p:extLst>
      <p:ext uri="{BB962C8B-B14F-4D97-AF65-F5344CB8AC3E}">
        <p14:creationId xmlns="" xmlns:p14="http://schemas.microsoft.com/office/powerpoint/2010/main" val="3769513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is the CNMI FAD Program? The FAD Program or Fish Aggregating Device Program is intended to help fishermen catch more fish with less effort so that recreational activities such as Sports Fishing are enhanced. </a:t>
            </a:r>
          </a:p>
          <a:p>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When my friends and family ask me</a:t>
            </a:r>
            <a:r>
              <a:rPr lang="en-US" baseline="0" dirty="0" smtClean="0"/>
              <a:t> what it is I do, I tell them that I run the FAD Program. Then they ask me, “Well, what is a FAD exactly?” The easiest way for me to explain it is that they are GENERALLY FLOATING OR DRIFTING OBJECTS THAT ATTRACT FISH AROUND THEM.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It was observed by fishermen</a:t>
            </a:r>
            <a:r>
              <a:rPr lang="en-US" baseline="0" dirty="0" smtClean="0"/>
              <a:t> that they had higher catches of oceanic fishes such as tuna when they found these drifting objects and fished near them than when they fished in open ocean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Fishermen</a:t>
            </a:r>
            <a:r>
              <a:rPr lang="en-US" baseline="0" dirty="0" smtClean="0"/>
              <a:t> used this to their benefit and “IN THE EARLY 1900S, FISHERS FROM INDONESIA AND PHILIPPIHNES BEGAN BUILDING PERMANENT FLOATING STRUCTURES OR RAFTS OUT OF BAMBOO TO ATTRACT FISH.</a:t>
            </a:r>
          </a:p>
          <a:p>
            <a:endParaRPr lang="en-US" baseline="0" dirty="0" smtClean="0"/>
          </a:p>
          <a:p>
            <a:r>
              <a:rPr lang="en-US" baseline="0" dirty="0" smtClean="0"/>
              <a:t>Today, MODERN FISH AGGREGATING DEVICES ARE DERIVED FROM TRADITIONAL FILIPPINO AGGREGATING SYSTEMS CALLED PAYAO</a:t>
            </a:r>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Fishermen</a:t>
            </a:r>
            <a:r>
              <a:rPr lang="en-US" baseline="0" dirty="0" smtClean="0"/>
              <a:t> or fisheries managers continued to make modifications to prolong its lifespan since most FADs have a short life and they wanted to make it more cost efficient so they used rope with higher breaking strengths and floating objects that were less vulnerable to the elements.</a:t>
            </a:r>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marL="0" lvl="1" eaLnBrk="1" hangingPunct="1">
              <a:spcBef>
                <a:spcPct val="0"/>
              </a:spcBef>
            </a:pPr>
            <a:r>
              <a:rPr lang="en-US" sz="2400" dirty="0" smtClean="0"/>
              <a:t>In the SPRING</a:t>
            </a:r>
            <a:r>
              <a:rPr lang="en-US" sz="2400" baseline="0" dirty="0" smtClean="0"/>
              <a:t> OF 1980, THE PACIFIC TUNA DEVELOPMENT FOUNDATION BASED OUT OF HAWAII DEPLOYED SEVERAL FADS OFF THE LEEWARD SIDE OF SAIPAN, TINIAN, AND ROTA USING </a:t>
            </a:r>
            <a:r>
              <a:rPr lang="en-US" sz="2400" dirty="0" smtClean="0"/>
              <a:t>3 foam filled 55 gal drums encased in an iron frame</a:t>
            </a:r>
          </a:p>
          <a:p>
            <a:pPr eaLnBrk="1" hangingPunct="1">
              <a:spcBef>
                <a:spcPct val="0"/>
              </a:spcBef>
            </a:pPr>
            <a:endParaRPr lang="en-US" dirty="0" smtClean="0"/>
          </a:p>
          <a:p>
            <a:pPr eaLnBrk="1" hangingPunct="1">
              <a:spcBef>
                <a:spcPct val="0"/>
              </a:spcBef>
            </a:pPr>
            <a:r>
              <a:rPr lang="en-US" dirty="0" smtClean="0"/>
              <a:t>----- Meeting Notes (2/12/13 23:33) -----</a:t>
            </a:r>
          </a:p>
          <a:p>
            <a:pPr eaLnBrk="1" hangingPunct="1">
              <a:spcBef>
                <a:spcPct val="0"/>
              </a:spcBef>
            </a:pPr>
            <a:r>
              <a:rPr lang="en-US" dirty="0" smtClean="0"/>
              <a:t>In the past the CNMI through the PTDF out Hawaii</a:t>
            </a:r>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A2041B-3650-4C8A-AD92-5EED3B31CC39}"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AFTER A FEW MONTHS, ALL</a:t>
            </a:r>
            <a:r>
              <a:rPr lang="en-US" baseline="0" dirty="0" smtClean="0"/>
              <a:t> WERE LOST. THEN A MORE STREAMLINED DESIGN LIKE THIS 1-DRUM DESIGN WAS USED THEREAFTER.</a:t>
            </a:r>
          </a:p>
          <a:p>
            <a:pPr eaLnBrk="1" hangingPunct="1">
              <a:spcBef>
                <a:spcPct val="0"/>
              </a:spcBef>
            </a:pPr>
            <a:endParaRPr lang="en-US" dirty="0" smtClean="0"/>
          </a:p>
          <a:p>
            <a:pPr eaLnBrk="1" hangingPunct="1">
              <a:spcBef>
                <a:spcPct val="0"/>
              </a:spcBef>
            </a:pPr>
            <a:r>
              <a:rPr lang="en-US" dirty="0" smtClean="0"/>
              <a:t>----- Meeting Notes (2/12/13 23:33) -----</a:t>
            </a:r>
          </a:p>
          <a:p>
            <a:pPr eaLnBrk="1" hangingPunct="1">
              <a:spcBef>
                <a:spcPct val="0"/>
              </a:spcBef>
            </a:pPr>
            <a:r>
              <a:rPr lang="en-US" dirty="0" smtClean="0"/>
              <a:t>It was reported that this deployment did not have a working depth finder and deployed this FAD in shallower water than expected</a:t>
            </a:r>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9E9109-304A-40E6-9889-EDCBA24A9B7F}"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2400" dirty="0" smtClean="0"/>
              <a:t>Over the years, DFW continued to increase the number of FADs and replacing lost systems over time. As</a:t>
            </a:r>
            <a:r>
              <a:rPr lang="en-US" sz="2400" baseline="0" dirty="0" smtClean="0"/>
              <a:t> you can see here on this slide and from the slides before this, </a:t>
            </a:r>
            <a:r>
              <a:rPr lang="en-US" sz="2400" dirty="0" smtClean="0"/>
              <a:t>t</a:t>
            </a:r>
            <a:r>
              <a:rPr lang="en-US" sz="1200" dirty="0" smtClean="0"/>
              <a:t>he Division has gone through  several</a:t>
            </a:r>
            <a:r>
              <a:rPr lang="en-US" sz="1200" baseline="0" dirty="0" smtClean="0"/>
              <a:t> </a:t>
            </a:r>
            <a:r>
              <a:rPr lang="en-US" sz="1200" dirty="0" smtClean="0"/>
              <a:t>FAD designs to perfect the system and to increase</a:t>
            </a:r>
            <a:r>
              <a:rPr lang="en-US" sz="1200" baseline="0" dirty="0" smtClean="0"/>
              <a:t> longevity of each FAD and to decrease the number of incidences of lost FADs</a:t>
            </a:r>
            <a:r>
              <a:rPr lang="en-US" sz="1200" dirty="0" smtClean="0"/>
              <a:t>.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dirty="0" smtClean="0"/>
              <a:t>The buoys were originally steel and have evolved to the lighter cylindrical fiberglass model.  Today,</a:t>
            </a:r>
            <a:r>
              <a:rPr lang="en-US" sz="1200" baseline="0" dirty="0" smtClean="0"/>
              <a:t> our FADs are more conical at the bottom for a more streamline effect to reduce drag and stress to the FAD system. Also, a keel or rudder was added to prevent the FAD from spinning so much which also stresses the upper system of the FAD.</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9BD6870-D169-4CD5-8F43-C0069A9BA2E9}"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CAFAA910-9107-487E-8E26-6A7D58375D43}"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B17C525-ABAE-4864-91D8-3FFC8B6AAA3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3AF732-D6B9-42E5-9CA3-25915CC1514C}"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609600"/>
            <a:ext cx="73787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1213" y="2214563"/>
            <a:ext cx="3902075" cy="3881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65688" y="2214563"/>
            <a:ext cx="3902075" cy="3881437"/>
          </a:xfrm>
        </p:spPr>
        <p:txBody>
          <a:bodyPr/>
          <a:lstStyle/>
          <a:p>
            <a:pPr lvl="0"/>
            <a:endParaRPr lang="en-US" noProof="0" dirty="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F9B0B4-90CC-4FDC-B416-E81CAA11FACC}"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EAC68C5-FA85-4991-9A6E-88E879A8A2E7}"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FE58AC2-131F-4A8D-BA69-1C7230F6FEF7}"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171FE1C-0F35-48BF-801D-D3A68293FA66}"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4A36492-155F-43C0-9BA1-E4703069990B}"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747EB01-733E-411D-A612-EBEFA3517009}"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A93C574-5118-45D3-BA45-8EF6001F071A}"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E231BBD-31F7-4A52-910F-2F7AE52C0E53}"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077200" y="6356350"/>
            <a:ext cx="609600" cy="365125"/>
          </a:xfrm>
        </p:spPr>
        <p:txBody>
          <a:bodyPr/>
          <a:lstStyle/>
          <a:p>
            <a:pPr>
              <a:defRPr/>
            </a:pPr>
            <a:fld id="{B0BCAE1A-BEC7-4786-8638-437B2DD31EFB}" type="slidenum">
              <a:rPr lang="en-US" smtClean="0"/>
              <a:pPr>
                <a:defRPr/>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6BA15363-E413-485C-8153-FDE35937A4C6}" type="slidenum">
              <a:rPr lang="en-US" smtClean="0"/>
              <a:pPr>
                <a:defRPr/>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29.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media/media1.AVI"/><Relationship Id="rId5" Type="http://schemas.openxmlformats.org/officeDocument/2006/relationships/image" Target="../media/image39.png"/><Relationship Id="rId4" Type="http://schemas.microsoft.com/office/2007/relationships/media" Target="../media/media1.AVI"/></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media/media2.AVI"/><Relationship Id="rId5" Type="http://schemas.openxmlformats.org/officeDocument/2006/relationships/image" Target="../media/image40.png"/><Relationship Id="rId4" Type="http://schemas.microsoft.com/office/2007/relationships/media" Target="../media/media2.AVI"/></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C:\Documents and Settings\Owner\My Documents\FAD Documents\Media\FAD AERIAL DEC 11\Other\DSC_0598.JPG"/>
          <p:cNvPicPr>
            <a:picLocks noChangeAspect="1" noChangeArrowheads="1"/>
          </p:cNvPicPr>
          <p:nvPr/>
        </p:nvPicPr>
        <p:blipFill>
          <a:blip r:embed="rId3" cstate="print">
            <a:lum bright="-10000" contrast="30000"/>
          </a:blip>
          <a:srcRect l="6944" r="9722" b="6250"/>
          <a:stretch>
            <a:fillRect/>
          </a:stretch>
        </p:blipFill>
        <p:spPr bwMode="auto">
          <a:xfrm>
            <a:off x="0" y="0"/>
            <a:ext cx="9144000" cy="6858000"/>
          </a:xfrm>
          <a:prstGeom prst="rect">
            <a:avLst/>
          </a:prstGeom>
          <a:ln>
            <a:noFill/>
          </a:ln>
          <a:effectLst>
            <a:softEdge rad="112500"/>
          </a:effectLst>
        </p:spPr>
      </p:pic>
      <p:sp>
        <p:nvSpPr>
          <p:cNvPr id="8" name="Rectangle 2"/>
          <p:cNvSpPr txBox="1">
            <a:spLocks noChangeArrowheads="1"/>
          </p:cNvSpPr>
          <p:nvPr/>
        </p:nvSpPr>
        <p:spPr>
          <a:xfrm>
            <a:off x="0" y="1447800"/>
            <a:ext cx="9144000" cy="1012825"/>
          </a:xfrm>
          <a:prstGeom prst="rect">
            <a:avLst/>
          </a:prstGeom>
        </p:spPr>
        <p:txBody>
          <a:bodyPr/>
          <a:lstStyle/>
          <a:p>
            <a:pPr algn="ctr">
              <a:lnSpc>
                <a:spcPct val="85000"/>
              </a:lnSpc>
              <a:defRPr/>
            </a:pPr>
            <a:r>
              <a:rPr lang="en-US" sz="3300" kern="0" spc="-150" dirty="0">
                <a:solidFill>
                  <a:schemeClr val="tx1">
                    <a:lumMod val="75000"/>
                  </a:schemeClr>
                </a:solidFill>
                <a:effectLst>
                  <a:outerShdw blurRad="50800" dist="38100" dir="2700000" algn="tl" rotWithShape="0">
                    <a:prstClr val="black">
                      <a:alpha val="40000"/>
                    </a:prstClr>
                  </a:outerShdw>
                </a:effectLst>
                <a:ea typeface="+mj-ea"/>
                <a:cs typeface="Times New Roman" pitchFamily="18" charset="0"/>
              </a:rPr>
              <a:t>The Commonwealth of the Northern Mariana Islands’</a:t>
            </a:r>
          </a:p>
          <a:p>
            <a:pPr algn="ctr">
              <a:lnSpc>
                <a:spcPct val="85000"/>
              </a:lnSpc>
              <a:defRPr/>
            </a:pPr>
            <a:r>
              <a:rPr lang="en-US" sz="3300" kern="0" spc="-150" dirty="0">
                <a:solidFill>
                  <a:schemeClr val="tx1">
                    <a:lumMod val="75000"/>
                  </a:schemeClr>
                </a:solidFill>
                <a:effectLst>
                  <a:outerShdw blurRad="50800" dist="38100" dir="2700000" algn="tl" rotWithShape="0">
                    <a:prstClr val="black">
                      <a:alpha val="40000"/>
                    </a:prstClr>
                  </a:outerShdw>
                </a:effectLst>
                <a:ea typeface="+mj-ea"/>
                <a:cs typeface="Times New Roman" pitchFamily="18" charset="0"/>
              </a:rPr>
              <a:t>Division of Fish &amp; Wildlife FAD PROGRAM</a:t>
            </a:r>
          </a:p>
        </p:txBody>
      </p:sp>
      <p:sp>
        <p:nvSpPr>
          <p:cNvPr id="9" name="Rectangle 3"/>
          <p:cNvSpPr txBox="1">
            <a:spLocks noChangeArrowheads="1"/>
          </p:cNvSpPr>
          <p:nvPr/>
        </p:nvSpPr>
        <p:spPr>
          <a:xfrm>
            <a:off x="0" y="5257800"/>
            <a:ext cx="9144000" cy="1573212"/>
          </a:xfrm>
          <a:prstGeom prst="rect">
            <a:avLst/>
          </a:prstGeom>
        </p:spPr>
        <p:txBody>
          <a:bodyPr/>
          <a:lstStyle/>
          <a:p>
            <a:pPr marL="342900" indent="-342900" algn="ctr">
              <a:spcBef>
                <a:spcPct val="20000"/>
              </a:spcBef>
              <a:buClr>
                <a:schemeClr val="accent2"/>
              </a:buClr>
              <a:defRPr/>
            </a:pPr>
            <a:r>
              <a:rPr lang="en-US" sz="2000" kern="0" dirty="0">
                <a:solidFill>
                  <a:schemeClr val="bg1"/>
                </a:solidFill>
                <a:latin typeface="+mj-lt"/>
              </a:rPr>
              <a:t>Frank </a:t>
            </a:r>
            <a:r>
              <a:rPr lang="en-US" sz="2000" kern="0" dirty="0" smtClean="0">
                <a:solidFill>
                  <a:schemeClr val="bg1"/>
                </a:solidFill>
                <a:latin typeface="+mj-lt"/>
              </a:rPr>
              <a:t>Villagomez</a:t>
            </a:r>
            <a:endParaRPr lang="en-US" sz="2000" kern="0" dirty="0">
              <a:solidFill>
                <a:schemeClr val="bg1"/>
              </a:solidFill>
              <a:latin typeface="+mj-lt"/>
            </a:endParaRPr>
          </a:p>
          <a:p>
            <a:pPr algn="ctr">
              <a:defRPr/>
            </a:pPr>
            <a:r>
              <a:rPr lang="en-US" sz="2000" dirty="0" smtClean="0">
                <a:solidFill>
                  <a:schemeClr val="bg1"/>
                </a:solidFill>
                <a:latin typeface="+mj-lt"/>
              </a:rPr>
              <a:t>APASEEM Annual Science Conference</a:t>
            </a:r>
            <a:endParaRPr lang="en-US" sz="2000" dirty="0">
              <a:solidFill>
                <a:schemeClr val="bg1"/>
              </a:solidFill>
              <a:latin typeface="+mj-lt"/>
            </a:endParaRPr>
          </a:p>
          <a:p>
            <a:pPr algn="ctr">
              <a:defRPr/>
            </a:pPr>
            <a:r>
              <a:rPr lang="en-US" sz="2000" dirty="0" smtClean="0">
                <a:solidFill>
                  <a:schemeClr val="bg1"/>
                </a:solidFill>
                <a:latin typeface="+mj-lt"/>
              </a:rPr>
              <a:t>American Memorial Park Auditorium, Saipan, CNMI</a:t>
            </a:r>
            <a:endParaRPr lang="en-US" sz="2000" dirty="0">
              <a:solidFill>
                <a:schemeClr val="bg1"/>
              </a:solidFill>
              <a:latin typeface="+mj-lt"/>
            </a:endParaRPr>
          </a:p>
          <a:p>
            <a:pPr algn="ctr">
              <a:defRPr/>
            </a:pPr>
            <a:r>
              <a:rPr lang="en-US" sz="2000" dirty="0" smtClean="0">
                <a:solidFill>
                  <a:schemeClr val="bg1"/>
                </a:solidFill>
                <a:latin typeface="+mj-lt"/>
              </a:rPr>
              <a:t>November 19-21, </a:t>
            </a:r>
            <a:r>
              <a:rPr lang="en-US" sz="2000" dirty="0">
                <a:solidFill>
                  <a:schemeClr val="bg1"/>
                </a:solidFill>
                <a:latin typeface="+mj-lt"/>
              </a:rPr>
              <a:t>2013</a:t>
            </a:r>
            <a:endParaRPr lang="en-US" sz="2000" kern="0" dirty="0">
              <a:solidFill>
                <a:schemeClr val="bg1"/>
              </a:solidFill>
              <a:latin typeface="+mj-lt"/>
            </a:endParaRPr>
          </a:p>
        </p:txBody>
      </p:sp>
      <p:pic>
        <p:nvPicPr>
          <p:cNvPr id="3081" name="Picture 4" descr="DFW LOGO new Final.JPG"/>
          <p:cNvPicPr>
            <a:picLocks noChangeAspect="1"/>
          </p:cNvPicPr>
          <p:nvPr/>
        </p:nvPicPr>
        <p:blipFill>
          <a:blip r:embed="rId4" cstate="print"/>
          <a:srcRect/>
          <a:stretch>
            <a:fillRect/>
          </a:stretch>
        </p:blipFill>
        <p:spPr bwMode="auto">
          <a:xfrm>
            <a:off x="7772400" y="5486400"/>
            <a:ext cx="1165225" cy="1143000"/>
          </a:xfrm>
          <a:prstGeom prst="ellipse">
            <a:avLst/>
          </a:prstGeom>
          <a:noFill/>
          <a:ln w="9525">
            <a:noFill/>
            <a:miter lim="800000"/>
            <a:headEnd/>
            <a:tailEnd/>
          </a:ln>
        </p:spPr>
      </p:pic>
      <p:pic>
        <p:nvPicPr>
          <p:cNvPr id="7" name="Picture 6" descr="sportfish restoration logo.jpg"/>
          <p:cNvPicPr>
            <a:picLocks noChangeAspect="1"/>
          </p:cNvPicPr>
          <p:nvPr/>
        </p:nvPicPr>
        <p:blipFill>
          <a:blip r:embed="rId5" cstate="print"/>
          <a:stretch>
            <a:fillRect/>
          </a:stretch>
        </p:blipFill>
        <p:spPr>
          <a:xfrm>
            <a:off x="152400" y="5486400"/>
            <a:ext cx="1153519" cy="1143000"/>
          </a:xfrm>
          <a:prstGeom prst="ellipse">
            <a:avLst/>
          </a:prstGeom>
        </p:spPr>
      </p:pic>
    </p:spTree>
  </p:cSld>
  <p:clrMapOvr>
    <a:masterClrMapping/>
  </p:clrMapOvr>
  <mc:AlternateContent xmlns:mc="http://schemas.openxmlformats.org/markup-compatibility/2006">
    <mc:Choice xmlns="" xmlns:p14="http://schemas.microsoft.com/office/powerpoint/2010/main" Requires="p14">
      <p:transition spd="slow" p14:dur="2000" advTm="1943"/>
    </mc:Choice>
    <mc:Fallback>
      <p:transition spd="slow" advTm="194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96112"/>
          </a:xfrm>
        </p:spPr>
        <p:txBody>
          <a:bodyPr>
            <a:normAutofit/>
          </a:bodyPr>
          <a:lstStyle/>
          <a:p>
            <a:pPr>
              <a:defRPr/>
            </a:pPr>
            <a:r>
              <a:rPr lang="en-US" kern="1200" dirty="0" smtClean="0">
                <a:solidFill>
                  <a:schemeClr val="tx1"/>
                </a:solidFill>
              </a:rPr>
              <a:t>Location of FADs</a:t>
            </a:r>
          </a:p>
        </p:txBody>
      </p:sp>
      <p:sp>
        <p:nvSpPr>
          <p:cNvPr id="18435" name="Content Placeholder 2"/>
          <p:cNvSpPr>
            <a:spLocks noGrp="1"/>
          </p:cNvSpPr>
          <p:nvPr>
            <p:ph idx="1"/>
          </p:nvPr>
        </p:nvSpPr>
        <p:spPr>
          <a:xfrm>
            <a:off x="811213" y="2214563"/>
            <a:ext cx="3151187" cy="3881437"/>
          </a:xfrm>
        </p:spPr>
        <p:txBody>
          <a:bodyPr>
            <a:normAutofit fontScale="92500" lnSpcReduction="20000"/>
          </a:bodyPr>
          <a:lstStyle/>
          <a:p>
            <a:pPr>
              <a:spcAft>
                <a:spcPts val="1200"/>
              </a:spcAft>
            </a:pPr>
            <a:r>
              <a:rPr lang="en-US" sz="2400" dirty="0" smtClean="0">
                <a:solidFill>
                  <a:schemeClr val="tx1"/>
                </a:solidFill>
                <a:latin typeface="+mn-lt"/>
                <a:ea typeface="+mn-ea"/>
                <a:cs typeface="+mn-cs"/>
              </a:rPr>
              <a:t>10 FAD sites </a:t>
            </a:r>
          </a:p>
          <a:p>
            <a:pPr>
              <a:spcAft>
                <a:spcPts val="1200"/>
              </a:spcAft>
            </a:pPr>
            <a:r>
              <a:rPr lang="en-US" sz="2400" dirty="0" smtClean="0"/>
              <a:t>5 to 10 miles from shore</a:t>
            </a:r>
          </a:p>
          <a:p>
            <a:pPr>
              <a:spcAft>
                <a:spcPts val="1200"/>
              </a:spcAft>
            </a:pPr>
            <a:r>
              <a:rPr lang="en-US" sz="2400" dirty="0" smtClean="0"/>
              <a:t>Between 1,000 to 6,000 feet of depth</a:t>
            </a:r>
            <a:endParaRPr lang="en-US" sz="2400" dirty="0" smtClean="0">
              <a:solidFill>
                <a:schemeClr val="tx1"/>
              </a:solidFill>
              <a:latin typeface="+mn-lt"/>
              <a:ea typeface="+mn-ea"/>
              <a:cs typeface="+mn-cs"/>
            </a:endParaRPr>
          </a:p>
          <a:p>
            <a:pPr>
              <a:spcAft>
                <a:spcPts val="1200"/>
              </a:spcAft>
            </a:pPr>
            <a:r>
              <a:rPr lang="en-US" sz="2400" dirty="0" smtClean="0"/>
              <a:t>6</a:t>
            </a:r>
            <a:r>
              <a:rPr lang="en-US" sz="2400" dirty="0" smtClean="0">
                <a:solidFill>
                  <a:schemeClr val="tx1"/>
                </a:solidFill>
                <a:latin typeface="+mn-lt"/>
                <a:ea typeface="+mn-ea"/>
                <a:cs typeface="+mn-cs"/>
              </a:rPr>
              <a:t> active FADs near Saipan and Tinian</a:t>
            </a:r>
          </a:p>
          <a:p>
            <a:pPr>
              <a:spcAft>
                <a:spcPts val="1200"/>
              </a:spcAft>
            </a:pPr>
            <a:r>
              <a:rPr lang="en-US" sz="2400" dirty="0" smtClean="0">
                <a:solidFill>
                  <a:schemeClr val="tx1"/>
                </a:solidFill>
                <a:latin typeface="+mn-lt"/>
                <a:ea typeface="+mn-ea"/>
                <a:cs typeface="+mn-cs"/>
              </a:rPr>
              <a:t>Redeploy FADs to replace inactive sites this fiscal year</a:t>
            </a:r>
          </a:p>
          <a:p>
            <a:endParaRPr lang="en-US" sz="2400" dirty="0" smtClean="0"/>
          </a:p>
        </p:txBody>
      </p:sp>
      <p:pic>
        <p:nvPicPr>
          <p:cNvPr id="2050" name="Picture 2" descr="C:\Documents and Settings\Owner\My Documents\FAD Documents\Pictures &amp; Videos\FAD Pics\FAD map 2013.Oct.3.JPG"/>
          <p:cNvPicPr>
            <a:picLocks noChangeAspect="1" noChangeArrowheads="1"/>
          </p:cNvPicPr>
          <p:nvPr/>
        </p:nvPicPr>
        <p:blipFill>
          <a:blip r:embed="rId3" cstate="print"/>
          <a:srcRect/>
          <a:stretch>
            <a:fillRect/>
          </a:stretch>
        </p:blipFill>
        <p:spPr bwMode="auto">
          <a:xfrm>
            <a:off x="4800600" y="694944"/>
            <a:ext cx="4270400" cy="616305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kern="1200" dirty="0" smtClean="0">
                <a:solidFill>
                  <a:schemeClr val="tx1"/>
                </a:solidFill>
              </a:rPr>
              <a:t>FAD Mooring System</a:t>
            </a:r>
          </a:p>
        </p:txBody>
      </p:sp>
      <p:pic>
        <p:nvPicPr>
          <p:cNvPr id="1026" name="Picture 2" descr="C:\Documents and Settings\Owner\My Documents\FAD Documents\Pictures &amp; Videos\FAD Pics\parts\FAD.bmp"/>
          <p:cNvPicPr>
            <a:picLocks noChangeAspect="1" noChangeArrowheads="1"/>
          </p:cNvPicPr>
          <p:nvPr/>
        </p:nvPicPr>
        <p:blipFill>
          <a:blip r:embed="rId3" cstate="print"/>
          <a:srcRect/>
          <a:stretch>
            <a:fillRect/>
          </a:stretch>
        </p:blipFill>
        <p:spPr bwMode="auto">
          <a:xfrm>
            <a:off x="3352800" y="1905000"/>
            <a:ext cx="3992562" cy="4938027"/>
          </a:xfrm>
          <a:prstGeom prst="rect">
            <a:avLst/>
          </a:prstGeom>
          <a:noFill/>
        </p:spPr>
      </p:pic>
      <p:cxnSp>
        <p:nvCxnSpPr>
          <p:cNvPr id="4" name="Straight Connector 3"/>
          <p:cNvCxnSpPr/>
          <p:nvPr/>
        </p:nvCxnSpPr>
        <p:spPr>
          <a:xfrm>
            <a:off x="304800" y="2590800"/>
            <a:ext cx="8610600" cy="76200"/>
          </a:xfrm>
          <a:prstGeom prst="line">
            <a:avLst/>
          </a:prstGeom>
        </p:spPr>
        <p:style>
          <a:lnRef idx="1">
            <a:schemeClr val="accent6"/>
          </a:lnRef>
          <a:fillRef idx="0">
            <a:schemeClr val="accent6"/>
          </a:fillRef>
          <a:effectRef idx="0">
            <a:schemeClr val="accent6"/>
          </a:effectRef>
          <a:fontRef idx="minor">
            <a:schemeClr val="tx1"/>
          </a:fontRef>
        </p:style>
      </p:cxnSp>
      <p:cxnSp>
        <p:nvCxnSpPr>
          <p:cNvPr id="7" name="Straight Connector 6"/>
          <p:cNvCxnSpPr/>
          <p:nvPr/>
        </p:nvCxnSpPr>
        <p:spPr>
          <a:xfrm>
            <a:off x="304800" y="6629400"/>
            <a:ext cx="8610600" cy="76200"/>
          </a:xfrm>
          <a:prstGeom prst="line">
            <a:avLst/>
          </a:prstGeom>
        </p:spPr>
        <p:style>
          <a:lnRef idx="1">
            <a:schemeClr val="accent6"/>
          </a:lnRef>
          <a:fillRef idx="0">
            <a:schemeClr val="accent6"/>
          </a:fillRef>
          <a:effectRef idx="0">
            <a:schemeClr val="accent6"/>
          </a:effectRef>
          <a:fontRef idx="minor">
            <a:schemeClr val="tx1"/>
          </a:fontRef>
        </p:style>
      </p:cxn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533400" y="609600"/>
            <a:ext cx="7378700" cy="1143000"/>
          </a:xfrm>
        </p:spPr>
        <p:txBody>
          <a:bodyPr/>
          <a:lstStyle/>
          <a:p>
            <a:pPr eaLnBrk="1" hangingPunct="1"/>
            <a:r>
              <a:rPr lang="en-US" dirty="0" smtClean="0"/>
              <a:t>How do FAD Systems Work?</a:t>
            </a:r>
          </a:p>
        </p:txBody>
      </p:sp>
      <p:sp>
        <p:nvSpPr>
          <p:cNvPr id="19459" name="Text Placeholder 2"/>
          <p:cNvSpPr>
            <a:spLocks noGrp="1"/>
          </p:cNvSpPr>
          <p:nvPr>
            <p:ph type="body" sz="half" idx="1"/>
          </p:nvPr>
        </p:nvSpPr>
        <p:spPr>
          <a:xfrm>
            <a:off x="4495800" y="1981200"/>
            <a:ext cx="4446588" cy="2205038"/>
          </a:xfrm>
        </p:spPr>
        <p:txBody>
          <a:bodyPr/>
          <a:lstStyle/>
          <a:p>
            <a:pPr eaLnBrk="1" hangingPunct="1"/>
            <a:r>
              <a:rPr lang="en-US" sz="1800" dirty="0" smtClean="0"/>
              <a:t>Provides a substrate for algae and barnacles to attach to</a:t>
            </a:r>
          </a:p>
          <a:p>
            <a:pPr eaLnBrk="1" hangingPunct="1"/>
            <a:r>
              <a:rPr lang="en-US" sz="1800" dirty="0" smtClean="0"/>
              <a:t>The fouling of the FAD system creates an artificial habitat for small fish.</a:t>
            </a:r>
          </a:p>
          <a:p>
            <a:pPr eaLnBrk="1" hangingPunct="1"/>
            <a:r>
              <a:rPr lang="en-US" sz="1800" dirty="0" smtClean="0"/>
              <a:t>The small fish attract larger fish such as  Skipjack tuna, Mahi-mahi, Wahoo and Marlin.</a:t>
            </a:r>
          </a:p>
        </p:txBody>
      </p:sp>
      <p:pic>
        <p:nvPicPr>
          <p:cNvPr id="19460" name="Picture 2" descr="C:\Documents and Settings\user\My Documents\Fisheries files\FADS\Fadpix\Recruitment pix 06'\IMAG0001.JPG"/>
          <p:cNvPicPr>
            <a:picLocks noChangeAspect="1" noChangeArrowheads="1"/>
          </p:cNvPicPr>
          <p:nvPr/>
        </p:nvPicPr>
        <p:blipFill>
          <a:blip r:embed="rId3" cstate="print"/>
          <a:srcRect l="3773" b="11951"/>
          <a:stretch>
            <a:fillRect/>
          </a:stretch>
        </p:blipFill>
        <p:spPr bwMode="auto">
          <a:xfrm>
            <a:off x="533400" y="1981200"/>
            <a:ext cx="3886200" cy="2667000"/>
          </a:xfrm>
          <a:prstGeom prst="roundRect">
            <a:avLst/>
          </a:prstGeom>
          <a:noFill/>
          <a:ln w="9525">
            <a:noFill/>
            <a:miter lim="800000"/>
            <a:headEnd/>
            <a:tailEnd/>
          </a:ln>
        </p:spPr>
      </p:pic>
      <p:sp>
        <p:nvSpPr>
          <p:cNvPr id="19461" name="Rectangle 8"/>
          <p:cNvSpPr>
            <a:spLocks noChangeArrowheads="1"/>
          </p:cNvSpPr>
          <p:nvPr/>
        </p:nvSpPr>
        <p:spPr bwMode="auto">
          <a:xfrm>
            <a:off x="533400" y="4997828"/>
            <a:ext cx="4038600" cy="1569660"/>
          </a:xfrm>
          <a:prstGeom prst="rect">
            <a:avLst/>
          </a:prstGeom>
          <a:noFill/>
          <a:ln w="9525">
            <a:noFill/>
            <a:miter lim="800000"/>
            <a:headEnd/>
            <a:tailEnd/>
          </a:ln>
        </p:spPr>
        <p:txBody>
          <a:bodyPr>
            <a:spAutoFit/>
          </a:bodyPr>
          <a:lstStyle/>
          <a:p>
            <a:r>
              <a:rPr lang="en-US" dirty="0"/>
              <a:t>These fish can then be caught </a:t>
            </a:r>
            <a:r>
              <a:rPr lang="en-US" dirty="0" smtClean="0"/>
              <a:t>at a fixed location.  Which means less fuel spent searching for bird flocks.</a:t>
            </a:r>
            <a:endParaRPr lang="en-US" dirty="0"/>
          </a:p>
        </p:txBody>
      </p:sp>
      <p:pic>
        <p:nvPicPr>
          <p:cNvPr id="19462" name="Picture 7" descr="C:\Documents and Settings\user\My Documents\Fisheries files\FADS\Fadpix\FADs_1\IMAG0013.JPG"/>
          <p:cNvPicPr>
            <a:picLocks noChangeAspect="1" noChangeArrowheads="1"/>
          </p:cNvPicPr>
          <p:nvPr/>
        </p:nvPicPr>
        <p:blipFill>
          <a:blip r:embed="rId4" cstate="print"/>
          <a:srcRect b="12500"/>
          <a:stretch>
            <a:fillRect/>
          </a:stretch>
        </p:blipFill>
        <p:spPr bwMode="auto">
          <a:xfrm>
            <a:off x="4966494" y="4252912"/>
            <a:ext cx="3505200" cy="2300288"/>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p:cNvPicPr>
            <a:picLocks noChangeAspect="1" noChangeArrowheads="1"/>
          </p:cNvPicPr>
          <p:nvPr/>
        </p:nvPicPr>
        <p:blipFill>
          <a:blip r:embed="rId3" cstate="print"/>
          <a:srcRect/>
          <a:stretch>
            <a:fillRect/>
          </a:stretch>
        </p:blipFill>
        <p:spPr bwMode="auto">
          <a:xfrm>
            <a:off x="3295650" y="3276600"/>
            <a:ext cx="2971800" cy="1277938"/>
          </a:xfrm>
          <a:prstGeom prst="rect">
            <a:avLst/>
          </a:prstGeom>
          <a:noFill/>
          <a:ln w="9525">
            <a:noFill/>
            <a:miter lim="800000"/>
            <a:headEnd/>
            <a:tailEnd/>
          </a:ln>
        </p:spPr>
      </p:pic>
      <p:pic>
        <p:nvPicPr>
          <p:cNvPr id="20483" name="Picture 5"/>
          <p:cNvPicPr>
            <a:picLocks noChangeAspect="1" noChangeArrowheads="1"/>
          </p:cNvPicPr>
          <p:nvPr/>
        </p:nvPicPr>
        <p:blipFill>
          <a:blip r:embed="rId4" cstate="print"/>
          <a:srcRect/>
          <a:stretch>
            <a:fillRect/>
          </a:stretch>
        </p:blipFill>
        <p:spPr bwMode="auto">
          <a:xfrm>
            <a:off x="6384132" y="3048000"/>
            <a:ext cx="2700337" cy="1333500"/>
          </a:xfrm>
          <a:prstGeom prst="rect">
            <a:avLst/>
          </a:prstGeom>
          <a:noFill/>
          <a:ln w="9525">
            <a:noFill/>
            <a:miter lim="800000"/>
            <a:headEnd/>
            <a:tailEnd/>
          </a:ln>
        </p:spPr>
      </p:pic>
      <p:sp>
        <p:nvSpPr>
          <p:cNvPr id="20484" name="Title 1"/>
          <p:cNvSpPr>
            <a:spLocks noGrp="1"/>
          </p:cNvSpPr>
          <p:nvPr>
            <p:ph type="title"/>
          </p:nvPr>
        </p:nvSpPr>
        <p:spPr>
          <a:xfrm>
            <a:off x="609600" y="609600"/>
            <a:ext cx="7378700" cy="1143000"/>
          </a:xfrm>
        </p:spPr>
        <p:txBody>
          <a:bodyPr/>
          <a:lstStyle/>
          <a:p>
            <a:r>
              <a:rPr lang="en-US" sz="3600" dirty="0" smtClean="0"/>
              <a:t>COMMON FISH FOUND AROUND FADS</a:t>
            </a:r>
          </a:p>
        </p:txBody>
      </p:sp>
      <p:pic>
        <p:nvPicPr>
          <p:cNvPr id="20485" name="Picture 4"/>
          <p:cNvPicPr>
            <a:picLocks noChangeAspect="1" noChangeArrowheads="1"/>
          </p:cNvPicPr>
          <p:nvPr/>
        </p:nvPicPr>
        <p:blipFill>
          <a:blip r:embed="rId5" cstate="print"/>
          <a:srcRect/>
          <a:stretch>
            <a:fillRect/>
          </a:stretch>
        </p:blipFill>
        <p:spPr bwMode="auto">
          <a:xfrm>
            <a:off x="6410325" y="1981200"/>
            <a:ext cx="2647950" cy="1443038"/>
          </a:xfrm>
          <a:prstGeom prst="rect">
            <a:avLst/>
          </a:prstGeom>
          <a:blipFill dpi="0" rotWithShape="1">
            <a:blip r:embed="rId6" cstate="print"/>
            <a:srcRect/>
            <a:tile tx="0" ty="0" sx="100000" sy="100000" flip="none" algn="tl"/>
          </a:blipFill>
          <a:ln w="9525">
            <a:noFill/>
            <a:miter lim="800000"/>
            <a:headEnd/>
            <a:tailEnd/>
          </a:ln>
        </p:spPr>
      </p:pic>
      <p:pic>
        <p:nvPicPr>
          <p:cNvPr id="20486" name="Picture 6"/>
          <p:cNvPicPr>
            <a:picLocks noChangeAspect="1" noChangeArrowheads="1"/>
          </p:cNvPicPr>
          <p:nvPr/>
        </p:nvPicPr>
        <p:blipFill>
          <a:blip r:embed="rId7" cstate="print"/>
          <a:srcRect/>
          <a:stretch>
            <a:fillRect/>
          </a:stretch>
        </p:blipFill>
        <p:spPr bwMode="auto">
          <a:xfrm>
            <a:off x="6326982" y="4038600"/>
            <a:ext cx="2814637" cy="1295400"/>
          </a:xfrm>
          <a:prstGeom prst="rect">
            <a:avLst/>
          </a:prstGeom>
          <a:noFill/>
          <a:ln w="9525">
            <a:noFill/>
            <a:miter lim="800000"/>
            <a:headEnd/>
            <a:tailEnd/>
          </a:ln>
        </p:spPr>
      </p:pic>
      <p:pic>
        <p:nvPicPr>
          <p:cNvPr id="20487" name="Picture 7"/>
          <p:cNvPicPr>
            <a:picLocks noChangeAspect="1" noChangeArrowheads="1"/>
          </p:cNvPicPr>
          <p:nvPr/>
        </p:nvPicPr>
        <p:blipFill>
          <a:blip r:embed="rId8" cstate="print"/>
          <a:srcRect/>
          <a:stretch>
            <a:fillRect/>
          </a:stretch>
        </p:blipFill>
        <p:spPr bwMode="auto">
          <a:xfrm>
            <a:off x="6326982" y="5257800"/>
            <a:ext cx="2814637" cy="1409700"/>
          </a:xfrm>
          <a:prstGeom prst="rect">
            <a:avLst/>
          </a:prstGeom>
          <a:noFill/>
          <a:ln w="9525">
            <a:noFill/>
            <a:miter lim="800000"/>
            <a:headEnd/>
            <a:tailEnd/>
          </a:ln>
        </p:spPr>
      </p:pic>
      <p:pic>
        <p:nvPicPr>
          <p:cNvPr id="20488" name="Picture 8"/>
          <p:cNvPicPr>
            <a:picLocks noChangeAspect="1" noChangeArrowheads="1"/>
          </p:cNvPicPr>
          <p:nvPr/>
        </p:nvPicPr>
        <p:blipFill>
          <a:blip r:embed="rId9" cstate="print"/>
          <a:srcRect/>
          <a:stretch>
            <a:fillRect/>
          </a:stretch>
        </p:blipFill>
        <p:spPr bwMode="auto">
          <a:xfrm>
            <a:off x="3314700" y="1981200"/>
            <a:ext cx="2933700" cy="1343025"/>
          </a:xfrm>
          <a:prstGeom prst="rect">
            <a:avLst/>
          </a:prstGeom>
          <a:noFill/>
          <a:ln w="9525">
            <a:noFill/>
            <a:miter lim="800000"/>
            <a:headEnd/>
            <a:tailEnd/>
          </a:ln>
        </p:spPr>
      </p:pic>
      <p:pic>
        <p:nvPicPr>
          <p:cNvPr id="20489" name="Picture 10"/>
          <p:cNvPicPr>
            <a:picLocks noChangeAspect="1" noChangeArrowheads="1"/>
          </p:cNvPicPr>
          <p:nvPr/>
        </p:nvPicPr>
        <p:blipFill>
          <a:blip r:embed="rId10" cstate="print"/>
          <a:srcRect/>
          <a:stretch>
            <a:fillRect/>
          </a:stretch>
        </p:blipFill>
        <p:spPr bwMode="auto">
          <a:xfrm>
            <a:off x="3352800" y="4648200"/>
            <a:ext cx="2857500" cy="1047750"/>
          </a:xfrm>
          <a:prstGeom prst="rect">
            <a:avLst/>
          </a:prstGeom>
          <a:noFill/>
          <a:ln w="9525">
            <a:noFill/>
            <a:miter lim="800000"/>
            <a:headEnd/>
            <a:tailEnd/>
          </a:ln>
        </p:spPr>
      </p:pic>
      <p:pic>
        <p:nvPicPr>
          <p:cNvPr id="20490" name="Picture 11"/>
          <p:cNvPicPr>
            <a:picLocks noChangeAspect="1" noChangeArrowheads="1"/>
          </p:cNvPicPr>
          <p:nvPr/>
        </p:nvPicPr>
        <p:blipFill>
          <a:blip r:embed="rId11" cstate="print"/>
          <a:srcRect/>
          <a:stretch>
            <a:fillRect/>
          </a:stretch>
        </p:blipFill>
        <p:spPr bwMode="auto">
          <a:xfrm>
            <a:off x="3948113" y="5867400"/>
            <a:ext cx="1666875" cy="738188"/>
          </a:xfrm>
          <a:prstGeom prst="rect">
            <a:avLst/>
          </a:prstGeom>
          <a:noFill/>
          <a:ln w="9525">
            <a:noFill/>
            <a:miter lim="800000"/>
            <a:headEnd/>
            <a:tailEnd/>
          </a:ln>
        </p:spPr>
      </p:pic>
      <p:pic>
        <p:nvPicPr>
          <p:cNvPr id="20491" name="Picture 12"/>
          <p:cNvPicPr>
            <a:picLocks noChangeAspect="1" noChangeArrowheads="1"/>
          </p:cNvPicPr>
          <p:nvPr/>
        </p:nvPicPr>
        <p:blipFill>
          <a:blip r:embed="rId12" cstate="print"/>
          <a:srcRect/>
          <a:stretch>
            <a:fillRect/>
          </a:stretch>
        </p:blipFill>
        <p:spPr bwMode="auto">
          <a:xfrm>
            <a:off x="0" y="2590800"/>
            <a:ext cx="3314700" cy="275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5"/>
          <p:cNvPicPr>
            <a:picLocks noChangeAspect="1" noChangeArrowheads="1"/>
          </p:cNvPicPr>
          <p:nvPr/>
        </p:nvPicPr>
        <p:blipFill>
          <a:blip r:embed="rId3" cstate="print"/>
          <a:srcRect t="20366" b="21444"/>
          <a:stretch>
            <a:fillRect/>
          </a:stretch>
        </p:blipFill>
        <p:spPr bwMode="auto">
          <a:xfrm flipH="1">
            <a:off x="6021324" y="5791201"/>
            <a:ext cx="2359152" cy="677917"/>
          </a:xfrm>
          <a:prstGeom prst="rect">
            <a:avLst/>
          </a:prstGeom>
          <a:noFill/>
          <a:ln w="9525">
            <a:noFill/>
            <a:miter lim="800000"/>
            <a:headEnd/>
            <a:tailEnd/>
          </a:ln>
        </p:spPr>
      </p:pic>
      <p:sp>
        <p:nvSpPr>
          <p:cNvPr id="20484" name="Title 1"/>
          <p:cNvSpPr>
            <a:spLocks noGrp="1"/>
          </p:cNvSpPr>
          <p:nvPr>
            <p:ph type="title"/>
          </p:nvPr>
        </p:nvSpPr>
        <p:spPr>
          <a:xfrm>
            <a:off x="609600" y="838200"/>
            <a:ext cx="8077200" cy="1143000"/>
          </a:xfrm>
        </p:spPr>
        <p:txBody>
          <a:bodyPr/>
          <a:lstStyle/>
          <a:p>
            <a:r>
              <a:rPr lang="en-US" sz="3600" dirty="0" smtClean="0"/>
              <a:t>CNMI Creel Survey 2011 Pelagic Species Composition</a:t>
            </a:r>
          </a:p>
        </p:txBody>
      </p:sp>
      <p:pic>
        <p:nvPicPr>
          <p:cNvPr id="20485" name="Picture 4"/>
          <p:cNvPicPr>
            <a:picLocks noChangeAspect="1" noChangeArrowheads="1"/>
          </p:cNvPicPr>
          <p:nvPr/>
        </p:nvPicPr>
        <p:blipFill>
          <a:blip r:embed="rId4" cstate="print"/>
          <a:srcRect l="5683" r="5108" b="15842"/>
          <a:stretch>
            <a:fillRect/>
          </a:stretch>
        </p:blipFill>
        <p:spPr bwMode="auto">
          <a:xfrm>
            <a:off x="6019800" y="3180849"/>
            <a:ext cx="2362200" cy="1214438"/>
          </a:xfrm>
          <a:prstGeom prst="rect">
            <a:avLst/>
          </a:prstGeom>
          <a:blipFill dpi="0" rotWithShape="1">
            <a:blip r:embed="rId5" cstate="print"/>
            <a:srcRect/>
            <a:tile tx="0" ty="0" sx="100000" sy="100000" flip="none" algn="tl"/>
          </a:blipFill>
          <a:ln w="9525">
            <a:noFill/>
            <a:miter lim="800000"/>
            <a:headEnd/>
            <a:tailEnd/>
          </a:ln>
        </p:spPr>
      </p:pic>
      <p:pic>
        <p:nvPicPr>
          <p:cNvPr id="20488" name="Picture 8"/>
          <p:cNvPicPr>
            <a:picLocks noChangeAspect="1" noChangeArrowheads="1"/>
          </p:cNvPicPr>
          <p:nvPr/>
        </p:nvPicPr>
        <p:blipFill>
          <a:blip r:embed="rId6" cstate="print"/>
          <a:srcRect/>
          <a:stretch>
            <a:fillRect/>
          </a:stretch>
        </p:blipFill>
        <p:spPr bwMode="auto">
          <a:xfrm>
            <a:off x="6021324" y="4553244"/>
            <a:ext cx="2359152" cy="1080001"/>
          </a:xfrm>
          <a:prstGeom prst="rect">
            <a:avLst/>
          </a:prstGeom>
          <a:noFill/>
          <a:ln w="9525">
            <a:noFill/>
            <a:miter lim="800000"/>
            <a:headEnd/>
            <a:tailEnd/>
          </a:ln>
        </p:spPr>
      </p:pic>
      <p:graphicFrame>
        <p:nvGraphicFramePr>
          <p:cNvPr id="13" name="Chart 12"/>
          <p:cNvGraphicFramePr/>
          <p:nvPr/>
        </p:nvGraphicFramePr>
        <p:xfrm>
          <a:off x="381000" y="2209800"/>
          <a:ext cx="5410200" cy="3810000"/>
        </p:xfrm>
        <a:graphic>
          <a:graphicData uri="http://schemas.openxmlformats.org/drawingml/2006/chart">
            <c:chart xmlns:c="http://schemas.openxmlformats.org/drawingml/2006/chart" xmlns:r="http://schemas.openxmlformats.org/officeDocument/2006/relationships" r:id="rId7"/>
          </a:graphicData>
        </a:graphic>
      </p:graphicFrame>
      <p:pic>
        <p:nvPicPr>
          <p:cNvPr id="20486" name="Picture 6"/>
          <p:cNvPicPr>
            <a:picLocks noChangeAspect="1" noChangeArrowheads="1"/>
          </p:cNvPicPr>
          <p:nvPr/>
        </p:nvPicPr>
        <p:blipFill>
          <a:blip r:embed="rId8" cstate="print"/>
          <a:srcRect l="2874"/>
          <a:stretch>
            <a:fillRect/>
          </a:stretch>
        </p:blipFill>
        <p:spPr bwMode="auto">
          <a:xfrm>
            <a:off x="6021324" y="1905000"/>
            <a:ext cx="2359152" cy="1117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upl10g5.gif"/>
          <p:cNvPicPr>
            <a:picLocks noGrp="1" noChangeAspect="1"/>
          </p:cNvPicPr>
          <p:nvPr>
            <p:ph idx="1"/>
          </p:nvPr>
        </p:nvPicPr>
        <p:blipFill>
          <a:blip r:embed="rId3" cstate="print"/>
          <a:stretch>
            <a:fillRect/>
          </a:stretch>
        </p:blipFill>
        <p:spPr>
          <a:xfrm>
            <a:off x="1074208" y="1447800"/>
            <a:ext cx="6926792" cy="5480538"/>
          </a:xfrm>
        </p:spPr>
      </p:pic>
      <p:sp>
        <p:nvSpPr>
          <p:cNvPr id="3" name="Title 2"/>
          <p:cNvSpPr>
            <a:spLocks noGrp="1"/>
          </p:cNvSpPr>
          <p:nvPr>
            <p:ph type="title"/>
          </p:nvPr>
        </p:nvSpPr>
        <p:spPr>
          <a:xfrm>
            <a:off x="457200" y="609600"/>
            <a:ext cx="8229600" cy="1143000"/>
          </a:xfrm>
        </p:spPr>
        <p:txBody>
          <a:bodyPr/>
          <a:lstStyle/>
          <a:p>
            <a:r>
              <a:rPr lang="en-US" dirty="0" smtClean="0"/>
              <a:t>Are fish all at the top?</a:t>
            </a:r>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Documents and Settings\Owner\My Documents\FAD Documents\Pictures &amp; Videos\FAD Pics\deployment\FAD2010\FAD_2010 004.jpg"/>
          <p:cNvPicPr>
            <a:picLocks noGrp="1" noChangeAspect="1"/>
          </p:cNvPicPr>
          <p:nvPr>
            <p:ph idx="1"/>
          </p:nvPr>
        </p:nvPicPr>
        <p:blipFill>
          <a:blip r:embed="rId3" cstate="print"/>
          <a:srcRect/>
          <a:stretch>
            <a:fillRect/>
          </a:stretch>
        </p:blipFill>
        <p:spPr bwMode="auto">
          <a:xfrm>
            <a:off x="4470400" y="1123950"/>
            <a:ext cx="4902200" cy="3676650"/>
          </a:xfrm>
          <a:prstGeom prst="rect">
            <a:avLst/>
          </a:prstGeom>
          <a:noFill/>
          <a:ln w="9525">
            <a:noFill/>
            <a:miter lim="800000"/>
            <a:headEnd/>
            <a:tailEnd/>
          </a:ln>
        </p:spPr>
      </p:pic>
      <p:pic>
        <p:nvPicPr>
          <p:cNvPr id="4" name="Picture 3" descr="C:\Documents and Settings\Owner\My Documents\FAD Documents\Pictures &amp; Videos\FAD Pics\deployment\FADs 06\73106 (2).JPG"/>
          <p:cNvPicPr>
            <a:picLocks noChangeAspect="1"/>
          </p:cNvPicPr>
          <p:nvPr/>
        </p:nvPicPr>
        <p:blipFill>
          <a:blip r:embed="rId4" cstate="print"/>
          <a:srcRect/>
          <a:stretch>
            <a:fillRect/>
          </a:stretch>
        </p:blipFill>
        <p:spPr bwMode="auto">
          <a:xfrm>
            <a:off x="0" y="2935208"/>
            <a:ext cx="5231923" cy="3922792"/>
          </a:xfrm>
          <a:prstGeom prst="rect">
            <a:avLst/>
          </a:prstGeom>
          <a:noFill/>
          <a:ln w="9525">
            <a:noFill/>
            <a:miter lim="800000"/>
            <a:headEnd/>
            <a:tailEnd/>
          </a:ln>
        </p:spPr>
      </p:pic>
      <p:sp>
        <p:nvSpPr>
          <p:cNvPr id="6" name="Title 1"/>
          <p:cNvSpPr txBox="1">
            <a:spLocks/>
          </p:cNvSpPr>
          <p:nvPr/>
        </p:nvSpPr>
        <p:spPr>
          <a:xfrm>
            <a:off x="457200" y="457200"/>
            <a:ext cx="8229600" cy="8382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en-US" b="1" dirty="0" smtClean="0">
                <a:solidFill>
                  <a:schemeClr val="tx1"/>
                </a:solidFill>
              </a:rPr>
              <a:t>Deployment of FADs</a:t>
            </a:r>
            <a:endParaRPr lang="en-US" dirty="0" smtClean="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a:t>
            </a:r>
            <a:endParaRPr lang="en-US" dirty="0"/>
          </a:p>
        </p:txBody>
      </p:sp>
      <p:pic>
        <p:nvPicPr>
          <p:cNvPr id="4" name="MOV_0002.AVI">
            <a:hlinkClick r:id="" action="ppaction://media"/>
          </p:cNvPr>
          <p:cNvPicPr>
            <a:picLocks noGrp="1" noChangeAspect="1"/>
          </p:cNvPicPr>
          <p:nvPr>
            <p:ph idx="1"/>
            <a:videoFile r:link="rId1"/>
            <p:extLst>
              <p:ext uri="{DAA4B4D4-6D71-4841-9C94-3DE7FCFB9230}">
                <p14:media xmlns="" xmlns:p14="http://schemas.microsoft.com/office/powerpoint/2010/main" r:embed="rId4"/>
              </p:ext>
            </p:extLst>
          </p:nvPr>
        </p:nvPicPr>
        <p:blipFill>
          <a:blip r:embed="rId5" cstate="print"/>
          <a:stretch>
            <a:fillRect/>
          </a:stretch>
        </p:blipFill>
        <p:spPr>
          <a:xfrm>
            <a:off x="10458" y="0"/>
            <a:ext cx="9144827" cy="6858000"/>
          </a:xfrm>
        </p:spPr>
      </p:pic>
    </p:spTree>
    <p:extLst>
      <p:ext uri="{BB962C8B-B14F-4D97-AF65-F5344CB8AC3E}">
        <p14:creationId xmlns="" xmlns:p14="http://schemas.microsoft.com/office/powerpoint/2010/main" val="319288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8306(clip).AVI">
            <a:hlinkClick r:id="" action="ppaction://media"/>
          </p:cNvPr>
          <p:cNvPicPr>
            <a:picLocks noGrp="1" noChangeAspect="1"/>
          </p:cNvPicPr>
          <p:nvPr>
            <p:ph idx="1"/>
            <a:videoFile r:link="rId1"/>
            <p:extLst>
              <p:ext uri="{DAA4B4D4-6D71-4841-9C94-3DE7FCFB9230}">
                <p14:media xmlns="" xmlns:p14="http://schemas.microsoft.com/office/powerpoint/2010/main" r:embed="rId4"/>
              </p:ext>
            </p:extLst>
          </p:nvPr>
        </p:nvPicPr>
        <p:blipFill>
          <a:blip r:embed="rId5" cstate="print"/>
          <a:stretch>
            <a:fillRect/>
          </a:stretch>
        </p:blipFill>
        <p:spPr>
          <a:xfrm>
            <a:off x="-23906" y="0"/>
            <a:ext cx="9167906" cy="6875308"/>
          </a:xfrm>
        </p:spPr>
      </p:pic>
    </p:spTree>
    <p:extLst>
      <p:ext uri="{BB962C8B-B14F-4D97-AF65-F5344CB8AC3E}">
        <p14:creationId xmlns="" xmlns:p14="http://schemas.microsoft.com/office/powerpoint/2010/main" val="300407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BENEFITS OF FADS</a:t>
            </a:r>
          </a:p>
        </p:txBody>
      </p:sp>
      <p:sp>
        <p:nvSpPr>
          <p:cNvPr id="21507" name="Rectangle 3"/>
          <p:cNvSpPr>
            <a:spLocks noGrp="1" noChangeArrowheads="1"/>
          </p:cNvSpPr>
          <p:nvPr>
            <p:ph type="body" idx="1"/>
          </p:nvPr>
        </p:nvSpPr>
        <p:spPr>
          <a:xfrm>
            <a:off x="811213" y="2057400"/>
            <a:ext cx="4141787" cy="4419600"/>
          </a:xfrm>
        </p:spPr>
        <p:txBody>
          <a:bodyPr/>
          <a:lstStyle/>
          <a:p>
            <a:pPr eaLnBrk="1" hangingPunct="1"/>
            <a:r>
              <a:rPr lang="en-US" sz="2400" smtClean="0"/>
              <a:t>A SET LOCATION FOR TROLL FISHING</a:t>
            </a:r>
          </a:p>
          <a:p>
            <a:pPr eaLnBrk="1" hangingPunct="1"/>
            <a:r>
              <a:rPr lang="en-US" sz="2400" smtClean="0"/>
              <a:t>HIGHER PROBABILITY OF CATCHING A FISH</a:t>
            </a:r>
          </a:p>
          <a:p>
            <a:pPr eaLnBrk="1" hangingPunct="1"/>
            <a:r>
              <a:rPr lang="en-US" sz="2400" smtClean="0"/>
              <a:t>VERY ECONOMICAL FOR FISHERMEN</a:t>
            </a:r>
          </a:p>
          <a:p>
            <a:pPr eaLnBrk="1" hangingPunct="1"/>
            <a:r>
              <a:rPr lang="en-US" sz="2400" smtClean="0"/>
              <a:t>LESS TIME SPENT ON SEARCHING FOR SCHOOLS OF FISH</a:t>
            </a:r>
          </a:p>
          <a:p>
            <a:pPr eaLnBrk="1" hangingPunct="1"/>
            <a:r>
              <a:rPr lang="en-US" sz="2400" smtClean="0"/>
              <a:t>SAFETY FOR SMALL BOAT FISHERS</a:t>
            </a:r>
          </a:p>
          <a:p>
            <a:pPr eaLnBrk="1" hangingPunct="1">
              <a:buFont typeface="Wingdings" pitchFamily="2" charset="2"/>
              <a:buNone/>
            </a:pPr>
            <a:endParaRPr lang="en-US" sz="2400" smtClean="0"/>
          </a:p>
          <a:p>
            <a:pPr eaLnBrk="1" hangingPunct="1">
              <a:buFont typeface="Wingdings" pitchFamily="2" charset="2"/>
              <a:buNone/>
            </a:pPr>
            <a:endParaRPr lang="en-US" sz="2400" smtClean="0"/>
          </a:p>
        </p:txBody>
      </p:sp>
      <p:pic>
        <p:nvPicPr>
          <p:cNvPr id="21508" name="Picture 3" descr="C:\Documents and Settings\user\My Documents\Fisheries files\FADS\Fadpix\Recruitment pix 06'\FAD FF4.JPG"/>
          <p:cNvPicPr>
            <a:picLocks noChangeAspect="1" noChangeArrowheads="1"/>
          </p:cNvPicPr>
          <p:nvPr/>
        </p:nvPicPr>
        <p:blipFill>
          <a:blip r:embed="rId3" cstate="print"/>
          <a:srcRect r="4286" b="14285"/>
          <a:stretch>
            <a:fillRect/>
          </a:stretch>
        </p:blipFill>
        <p:spPr bwMode="auto">
          <a:xfrm>
            <a:off x="6248400" y="685800"/>
            <a:ext cx="2895600" cy="1944688"/>
          </a:xfrm>
          <a:prstGeom prst="ellipse">
            <a:avLst/>
          </a:prstGeom>
          <a:noFill/>
          <a:ln w="9525">
            <a:noFill/>
            <a:miter lim="800000"/>
            <a:headEnd/>
            <a:tailEnd/>
          </a:ln>
        </p:spPr>
      </p:pic>
      <p:pic>
        <p:nvPicPr>
          <p:cNvPr id="21509" name="Picture 5" descr="C:\Documents and Settings\user\My Documents\Fisheries files\Fisheries\FishPIX\20th derby\0914_010.jpg"/>
          <p:cNvPicPr>
            <a:picLocks noChangeAspect="1" noChangeArrowheads="1"/>
          </p:cNvPicPr>
          <p:nvPr/>
        </p:nvPicPr>
        <p:blipFill>
          <a:blip r:embed="rId4" cstate="print"/>
          <a:srcRect l="24194" t="15321" r="12903" b="14516"/>
          <a:stretch>
            <a:fillRect/>
          </a:stretch>
        </p:blipFill>
        <p:spPr bwMode="auto">
          <a:xfrm>
            <a:off x="6553200" y="3005138"/>
            <a:ext cx="2590800" cy="3852862"/>
          </a:xfrm>
          <a:prstGeom prst="ellipse">
            <a:avLst/>
          </a:prstGeom>
          <a:noFill/>
          <a:ln w="9525">
            <a:noFill/>
            <a:miter lim="800000"/>
            <a:headEnd/>
            <a:tailEnd/>
          </a:ln>
        </p:spPr>
      </p:pic>
      <p:pic>
        <p:nvPicPr>
          <p:cNvPr id="1026" name="Picture 2" descr="C:\Documents and Settings\Owner\My Documents\FAD Documents\Pictures &amp; Videos\FAD Pics\07\Aerial 8307\CIMG6651.JPG"/>
          <p:cNvPicPr>
            <a:picLocks noChangeAspect="1" noChangeArrowheads="1"/>
          </p:cNvPicPr>
          <p:nvPr/>
        </p:nvPicPr>
        <p:blipFill>
          <a:blip r:embed="rId5" cstate="print"/>
          <a:srcRect l="32738" t="32539" r="42262" b="30158"/>
          <a:stretch>
            <a:fillRect/>
          </a:stretch>
        </p:blipFill>
        <p:spPr bwMode="auto">
          <a:xfrm>
            <a:off x="5257800" y="2209800"/>
            <a:ext cx="1676400" cy="1875972"/>
          </a:xfrm>
          <a:prstGeom prst="ellipse">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98500" y="609600"/>
            <a:ext cx="7378700" cy="1143000"/>
          </a:xfrm>
        </p:spPr>
        <p:txBody>
          <a:bodyPr/>
          <a:lstStyle/>
          <a:p>
            <a:pPr eaLnBrk="1" hangingPunct="1"/>
            <a:r>
              <a:rPr lang="en-US" dirty="0" smtClean="0"/>
              <a:t>Brief Overview</a:t>
            </a:r>
          </a:p>
        </p:txBody>
      </p:sp>
      <p:sp>
        <p:nvSpPr>
          <p:cNvPr id="18435" name="TextBox 6"/>
          <p:cNvSpPr txBox="1">
            <a:spLocks noChangeArrowheads="1"/>
          </p:cNvSpPr>
          <p:nvPr/>
        </p:nvSpPr>
        <p:spPr bwMode="auto">
          <a:xfrm>
            <a:off x="609600" y="1981200"/>
            <a:ext cx="7772400" cy="3416320"/>
          </a:xfrm>
          <a:prstGeom prst="rect">
            <a:avLst/>
          </a:prstGeom>
          <a:noFill/>
          <a:ln w="9525">
            <a:noFill/>
            <a:miter lim="800000"/>
            <a:headEnd/>
            <a:tailEnd/>
          </a:ln>
        </p:spPr>
        <p:txBody>
          <a:bodyPr wrap="square">
            <a:spAutoFit/>
          </a:bodyPr>
          <a:lstStyle/>
          <a:p>
            <a:pPr algn="just">
              <a:buFont typeface="Arial" pitchFamily="34" charset="0"/>
              <a:buChar char="•"/>
            </a:pPr>
            <a:r>
              <a:rPr lang="en-US" dirty="0" smtClean="0"/>
              <a:t>CNMI FAD Program</a:t>
            </a:r>
          </a:p>
          <a:p>
            <a:pPr algn="just">
              <a:buFont typeface="Arial" pitchFamily="34" charset="0"/>
              <a:buChar char="•"/>
            </a:pPr>
            <a:r>
              <a:rPr lang="en-US" dirty="0" smtClean="0"/>
              <a:t>What are FADs?</a:t>
            </a:r>
          </a:p>
          <a:p>
            <a:pPr algn="just">
              <a:buFont typeface="Arial" pitchFamily="34" charset="0"/>
              <a:buChar char="•"/>
            </a:pPr>
            <a:r>
              <a:rPr lang="en-US" dirty="0" smtClean="0"/>
              <a:t>FAD History</a:t>
            </a:r>
          </a:p>
          <a:p>
            <a:pPr algn="just">
              <a:buFont typeface="Arial" pitchFamily="34" charset="0"/>
              <a:buChar char="•"/>
            </a:pPr>
            <a:r>
              <a:rPr lang="en-US" dirty="0" smtClean="0"/>
              <a:t>CNMI FADs</a:t>
            </a:r>
          </a:p>
          <a:p>
            <a:pPr algn="just">
              <a:buFont typeface="Arial" pitchFamily="34" charset="0"/>
              <a:buChar char="•"/>
            </a:pPr>
            <a:r>
              <a:rPr lang="en-US" dirty="0" smtClean="0"/>
              <a:t>How do they work?</a:t>
            </a:r>
          </a:p>
          <a:p>
            <a:pPr algn="just">
              <a:buFont typeface="Arial" pitchFamily="34" charset="0"/>
              <a:buChar char="•"/>
            </a:pPr>
            <a:r>
              <a:rPr lang="en-US" dirty="0" smtClean="0"/>
              <a:t>Pelagic Fisheries</a:t>
            </a:r>
          </a:p>
          <a:p>
            <a:pPr algn="just">
              <a:buFont typeface="Arial" pitchFamily="34" charset="0"/>
              <a:buChar char="•"/>
            </a:pPr>
            <a:r>
              <a:rPr lang="en-US" dirty="0" smtClean="0"/>
              <a:t>Pros &amp; Cons</a:t>
            </a:r>
          </a:p>
          <a:p>
            <a:pPr algn="just">
              <a:buFont typeface="Arial" pitchFamily="34" charset="0"/>
              <a:buChar char="•"/>
            </a:pPr>
            <a:r>
              <a:rPr lang="en-US" dirty="0" smtClean="0"/>
              <a:t>Issues and Future of FAD Program</a:t>
            </a:r>
          </a:p>
          <a:p>
            <a:pPr algn="just">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CONS OF FADS</a:t>
            </a:r>
          </a:p>
        </p:txBody>
      </p:sp>
      <p:sp>
        <p:nvSpPr>
          <p:cNvPr id="22531" name="Rectangle 3"/>
          <p:cNvSpPr>
            <a:spLocks noGrp="1" noChangeArrowheads="1"/>
          </p:cNvSpPr>
          <p:nvPr>
            <p:ph type="body" idx="1"/>
          </p:nvPr>
        </p:nvSpPr>
        <p:spPr/>
        <p:txBody>
          <a:bodyPr/>
          <a:lstStyle/>
          <a:p>
            <a:pPr eaLnBrk="1" hangingPunct="1"/>
            <a:r>
              <a:rPr lang="en-US" dirty="0" smtClean="0"/>
              <a:t>HIGH LOSS RATE</a:t>
            </a:r>
          </a:p>
          <a:p>
            <a:pPr lvl="1" eaLnBrk="1" hangingPunct="1"/>
            <a:r>
              <a:rPr lang="en-US" dirty="0" smtClean="0"/>
              <a:t>2 to 4 units are lost within the first year.</a:t>
            </a:r>
          </a:p>
          <a:p>
            <a:pPr eaLnBrk="1" hangingPunct="1"/>
            <a:r>
              <a:rPr lang="en-US" dirty="0" smtClean="0"/>
              <a:t>HIGH UNIT COST</a:t>
            </a:r>
          </a:p>
          <a:p>
            <a:pPr lvl="1" eaLnBrk="1" hangingPunct="1"/>
            <a:r>
              <a:rPr lang="en-US" dirty="0" smtClean="0"/>
              <a:t>Average cost per unit is $7000.</a:t>
            </a:r>
          </a:p>
          <a:p>
            <a:pPr eaLnBrk="1" hangingPunct="1"/>
            <a:r>
              <a:rPr lang="en-US" dirty="0" smtClean="0"/>
              <a:t>SHORT LIFE SPAN</a:t>
            </a:r>
          </a:p>
          <a:p>
            <a:pPr lvl="1" eaLnBrk="1" hangingPunct="1"/>
            <a:r>
              <a:rPr lang="en-US" dirty="0" smtClean="0"/>
              <a:t>1 to 2 years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Autofit/>
          </a:bodyPr>
          <a:lstStyle/>
          <a:p>
            <a:pPr>
              <a:defRPr/>
            </a:pPr>
            <a:r>
              <a:rPr lang="en-US" sz="3200" b="1" kern="1200" dirty="0" smtClean="0">
                <a:solidFill>
                  <a:schemeClr val="tx1"/>
                </a:solidFill>
              </a:rPr>
              <a:t>Issues, problems, and concerns</a:t>
            </a:r>
            <a:endParaRPr lang="en-US" sz="3200" dirty="0"/>
          </a:p>
        </p:txBody>
      </p:sp>
      <p:sp>
        <p:nvSpPr>
          <p:cNvPr id="40963" name="Content Placeholder 2"/>
          <p:cNvSpPr>
            <a:spLocks noGrp="1"/>
          </p:cNvSpPr>
          <p:nvPr>
            <p:ph idx="1"/>
          </p:nvPr>
        </p:nvSpPr>
        <p:spPr/>
        <p:txBody>
          <a:bodyPr>
            <a:normAutofit/>
          </a:bodyPr>
          <a:lstStyle/>
          <a:p>
            <a:pPr>
              <a:spcAft>
                <a:spcPts val="1200"/>
              </a:spcAft>
            </a:pPr>
            <a:r>
              <a:rPr lang="en-US" sz="2000" dirty="0" smtClean="0"/>
              <a:t>Dependence on imported materials contributes </a:t>
            </a:r>
            <a:r>
              <a:rPr lang="en-US" sz="2000" dirty="0"/>
              <a:t>to the </a:t>
            </a:r>
            <a:r>
              <a:rPr lang="en-US" sz="2000" dirty="0" smtClean="0"/>
              <a:t>high </a:t>
            </a:r>
            <a:r>
              <a:rPr lang="en-US" sz="2000" dirty="0"/>
              <a:t>cost of services and products.  </a:t>
            </a:r>
            <a:endParaRPr lang="en-US" sz="2000" dirty="0" smtClean="0"/>
          </a:p>
          <a:p>
            <a:pPr>
              <a:spcAft>
                <a:spcPts val="1200"/>
              </a:spcAft>
            </a:pPr>
            <a:r>
              <a:rPr lang="en-US" sz="2000" dirty="0" smtClean="0"/>
              <a:t>The </a:t>
            </a:r>
            <a:r>
              <a:rPr lang="en-US" sz="2000" dirty="0"/>
              <a:t>construction of FADs requires materials that are not readily available in the CNMI. </a:t>
            </a:r>
            <a:endParaRPr lang="en-US" sz="2000" dirty="0" smtClean="0"/>
          </a:p>
          <a:p>
            <a:pPr>
              <a:spcAft>
                <a:spcPts val="1200"/>
              </a:spcAft>
            </a:pPr>
            <a:r>
              <a:rPr lang="en-US" sz="2000" dirty="0" smtClean="0"/>
              <a:t>The </a:t>
            </a:r>
            <a:r>
              <a:rPr lang="en-US" sz="2000" dirty="0"/>
              <a:t>CNMI has few vendors who are able to offer services for the procurement of FAD materials. </a:t>
            </a:r>
            <a:endParaRPr lang="en-US" sz="2000" dirty="0" smtClean="0"/>
          </a:p>
          <a:p>
            <a:pPr>
              <a:spcAft>
                <a:spcPts val="1200"/>
              </a:spcAft>
            </a:pPr>
            <a:r>
              <a:rPr lang="en-US" sz="2000" dirty="0" smtClean="0"/>
              <a:t>Deployment </a:t>
            </a:r>
            <a:r>
              <a:rPr lang="en-US" sz="2000" dirty="0"/>
              <a:t>costs continue to increase each year.  Companies who are familiar with the deployment process increased their prices.  In contrast newer companies who aren’t familiar with the deployment process bid low which can force the program to award the cheaper, unskilled company; in the past this resulted in a few lost FADs.  </a:t>
            </a:r>
          </a:p>
          <a:p>
            <a:endParaRPr lang="en-US" sz="20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Autofit/>
          </a:bodyPr>
          <a:lstStyle/>
          <a:p>
            <a:pPr>
              <a:defRPr/>
            </a:pPr>
            <a:r>
              <a:rPr lang="en-US" sz="3200" b="1" dirty="0">
                <a:solidFill>
                  <a:schemeClr val="tx1"/>
                </a:solidFill>
              </a:rPr>
              <a:t>F</a:t>
            </a:r>
            <a:r>
              <a:rPr lang="en-US" sz="3200" b="1" kern="1200" dirty="0" smtClean="0">
                <a:solidFill>
                  <a:schemeClr val="tx1"/>
                </a:solidFill>
              </a:rPr>
              <a:t>uture prospects</a:t>
            </a:r>
            <a:endParaRPr lang="en-US" sz="3200" dirty="0"/>
          </a:p>
        </p:txBody>
      </p:sp>
      <p:sp>
        <p:nvSpPr>
          <p:cNvPr id="40963" name="Content Placeholder 2"/>
          <p:cNvSpPr>
            <a:spLocks noGrp="1"/>
          </p:cNvSpPr>
          <p:nvPr>
            <p:ph idx="1"/>
          </p:nvPr>
        </p:nvSpPr>
        <p:spPr/>
        <p:txBody>
          <a:bodyPr>
            <a:normAutofit/>
          </a:bodyPr>
          <a:lstStyle/>
          <a:p>
            <a:pPr>
              <a:spcAft>
                <a:spcPts val="1200"/>
              </a:spcAft>
            </a:pPr>
            <a:r>
              <a:rPr lang="en-US" sz="2000" dirty="0" smtClean="0"/>
              <a:t>To </a:t>
            </a:r>
            <a:r>
              <a:rPr lang="en-US" sz="2000" dirty="0"/>
              <a:t>possibly help alleviate the increased costs of deployment, the FRS will continue to research for new buoy designs for prolonged lifespan of FAD systems </a:t>
            </a:r>
            <a:endParaRPr lang="en-US" sz="2000" dirty="0" smtClean="0"/>
          </a:p>
          <a:p>
            <a:pPr>
              <a:spcAft>
                <a:spcPts val="1200"/>
              </a:spcAft>
            </a:pPr>
            <a:r>
              <a:rPr lang="en-US" sz="2000" dirty="0" smtClean="0"/>
              <a:t>To possibly help increase the productivity of a FAD, coconut fronds will be investigated and implemented as additional aggregators</a:t>
            </a:r>
          </a:p>
          <a:p>
            <a:pPr>
              <a:spcAft>
                <a:spcPts val="1200"/>
              </a:spcAft>
            </a:pPr>
            <a:r>
              <a:rPr lang="en-US" sz="2000" dirty="0" smtClean="0"/>
              <a:t>The use of a towed-barge for FAD deployments is currently being investigated to alleviate increasing deployment costs</a:t>
            </a:r>
          </a:p>
          <a:p>
            <a:endParaRPr lang="en-US" sz="2000" dirty="0" smtClean="0"/>
          </a:p>
        </p:txBody>
      </p:sp>
    </p:spTree>
    <p:extLst>
      <p:ext uri="{BB962C8B-B14F-4D97-AF65-F5344CB8AC3E}">
        <p14:creationId xmlns="" xmlns:p14="http://schemas.microsoft.com/office/powerpoint/2010/main" val="11541179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C:\Documents and Settings\user\My Documents\Fisheries files\FADS\Fadpix\deployment\O5\8306(2).JPG"/>
          <p:cNvPicPr>
            <a:picLocks noChangeAspect="1" noChangeArrowheads="1"/>
          </p:cNvPicPr>
          <p:nvPr/>
        </p:nvPicPr>
        <p:blipFill rotWithShape="1">
          <a:blip r:embed="rId3" cstate="print"/>
          <a:srcRect t="9845" b="991"/>
          <a:stretch/>
        </p:blipFill>
        <p:spPr bwMode="auto">
          <a:xfrm>
            <a:off x="0" y="0"/>
            <a:ext cx="9144000" cy="6858000"/>
          </a:xfrm>
          <a:prstGeom prst="rect">
            <a:avLst/>
          </a:prstGeom>
          <a:noFill/>
          <a:ln w="9525">
            <a:noFill/>
            <a:miter lim="800000"/>
            <a:headEnd/>
            <a:tailEnd/>
          </a:ln>
        </p:spPr>
      </p:pic>
      <p:sp>
        <p:nvSpPr>
          <p:cNvPr id="41987" name="Rectangle 2"/>
          <p:cNvSpPr>
            <a:spLocks noGrp="1" noChangeArrowheads="1"/>
          </p:cNvSpPr>
          <p:nvPr>
            <p:ph type="ctrTitle"/>
          </p:nvPr>
        </p:nvSpPr>
        <p:spPr>
          <a:xfrm>
            <a:off x="381000" y="-98425"/>
            <a:ext cx="8220075" cy="1012825"/>
          </a:xfrm>
        </p:spPr>
        <p:txBody>
          <a:bodyPr>
            <a:normAutofit/>
          </a:bodyPr>
          <a:lstStyle/>
          <a:p>
            <a:pPr algn="ctr" eaLnBrk="1" hangingPunct="1"/>
            <a:r>
              <a:rPr lang="en-US" sz="6000" dirty="0" smtClean="0"/>
              <a:t>Thank You</a:t>
            </a:r>
          </a:p>
        </p:txBody>
      </p:sp>
      <p:sp>
        <p:nvSpPr>
          <p:cNvPr id="2" name="TextBox 1"/>
          <p:cNvSpPr txBox="1"/>
          <p:nvPr/>
        </p:nvSpPr>
        <p:spPr>
          <a:xfrm>
            <a:off x="2209800" y="4778276"/>
            <a:ext cx="4846320" cy="1938992"/>
          </a:xfrm>
          <a:prstGeom prst="rect">
            <a:avLst/>
          </a:prstGeom>
          <a:noFill/>
        </p:spPr>
        <p:txBody>
          <a:bodyPr wrap="square" rtlCol="0">
            <a:spAutoFit/>
          </a:bodyPr>
          <a:lstStyle/>
          <a:p>
            <a:pPr algn="ctr"/>
            <a:r>
              <a:rPr lang="en-US" b="1" dirty="0" smtClean="0"/>
              <a:t>For more information on FADs contact Frank Villagomez</a:t>
            </a:r>
          </a:p>
          <a:p>
            <a:pPr algn="ctr"/>
            <a:r>
              <a:rPr lang="en-US" b="1" dirty="0" smtClean="0"/>
              <a:t>Office: (670) 664-6044</a:t>
            </a:r>
          </a:p>
          <a:p>
            <a:pPr algn="ctr"/>
            <a:r>
              <a:rPr lang="en-US" b="1" dirty="0" smtClean="0"/>
              <a:t>Email: fvillagomez.dfw@gmail.com</a:t>
            </a:r>
          </a:p>
        </p:txBody>
      </p:sp>
      <p:pic>
        <p:nvPicPr>
          <p:cNvPr id="6" name="Picture 4" descr="DFW LOGO new Final.JPG"/>
          <p:cNvPicPr>
            <a:picLocks noChangeAspect="1"/>
          </p:cNvPicPr>
          <p:nvPr/>
        </p:nvPicPr>
        <p:blipFill>
          <a:blip r:embed="rId4" cstate="print"/>
          <a:srcRect/>
          <a:stretch>
            <a:fillRect/>
          </a:stretch>
        </p:blipFill>
        <p:spPr bwMode="auto">
          <a:xfrm>
            <a:off x="7772400" y="5424488"/>
            <a:ext cx="1165225" cy="1143000"/>
          </a:xfrm>
          <a:prstGeom prst="ellipse">
            <a:avLst/>
          </a:prstGeom>
          <a:noFill/>
          <a:ln w="9525">
            <a:noFill/>
            <a:miter lim="800000"/>
            <a:headEnd/>
            <a:tailEnd/>
          </a:ln>
        </p:spPr>
      </p:pic>
      <p:pic>
        <p:nvPicPr>
          <p:cNvPr id="7" name="Picture 6" descr="sportfish restoration logo.jpg"/>
          <p:cNvPicPr>
            <a:picLocks noChangeAspect="1"/>
          </p:cNvPicPr>
          <p:nvPr/>
        </p:nvPicPr>
        <p:blipFill>
          <a:blip r:embed="rId5" cstate="print"/>
          <a:stretch>
            <a:fillRect/>
          </a:stretch>
        </p:blipFill>
        <p:spPr>
          <a:xfrm>
            <a:off x="152400" y="5424488"/>
            <a:ext cx="1153519" cy="1143000"/>
          </a:xfrm>
          <a:prstGeom prst="ellipse">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98500" y="609600"/>
            <a:ext cx="7378700" cy="1143000"/>
          </a:xfrm>
        </p:spPr>
        <p:txBody>
          <a:bodyPr/>
          <a:lstStyle/>
          <a:p>
            <a:pPr eaLnBrk="1" hangingPunct="1"/>
            <a:r>
              <a:rPr lang="en-US" dirty="0" smtClean="0"/>
              <a:t>Purpose of FAD Program</a:t>
            </a:r>
          </a:p>
        </p:txBody>
      </p:sp>
      <p:sp>
        <p:nvSpPr>
          <p:cNvPr id="18435" name="TextBox 6"/>
          <p:cNvSpPr txBox="1">
            <a:spLocks noChangeArrowheads="1"/>
          </p:cNvSpPr>
          <p:nvPr/>
        </p:nvSpPr>
        <p:spPr bwMode="auto">
          <a:xfrm>
            <a:off x="609600" y="1981200"/>
            <a:ext cx="7772400" cy="1200329"/>
          </a:xfrm>
          <a:prstGeom prst="rect">
            <a:avLst/>
          </a:prstGeom>
          <a:noFill/>
          <a:ln w="9525">
            <a:noFill/>
            <a:miter lim="800000"/>
            <a:headEnd/>
            <a:tailEnd/>
          </a:ln>
        </p:spPr>
        <p:txBody>
          <a:bodyPr wrap="square">
            <a:spAutoFit/>
          </a:bodyPr>
          <a:lstStyle/>
          <a:p>
            <a:pPr algn="just"/>
            <a:r>
              <a:rPr lang="en-US" dirty="0"/>
              <a:t>To promote pelagic recreational fishing by providing fishermen with a cost effective way of catching pelagic fish in the CNMI. </a:t>
            </a:r>
            <a:r>
              <a:rPr lang="en-US" dirty="0" smtClean="0"/>
              <a:t>Also to promote pelagic recreational fishing.</a:t>
            </a:r>
            <a:endParaRPr lang="en-US" dirty="0"/>
          </a:p>
        </p:txBody>
      </p:sp>
      <p:pic>
        <p:nvPicPr>
          <p:cNvPr id="18436" name="Picture 2" descr="C:\Documents and Settings\user\My Documents\Fisheries files\Fisheries\FishPIX\20th derby\0914_017.jpg"/>
          <p:cNvPicPr>
            <a:picLocks noChangeAspect="1" noChangeArrowheads="1"/>
          </p:cNvPicPr>
          <p:nvPr/>
        </p:nvPicPr>
        <p:blipFill>
          <a:blip r:embed="rId3" cstate="print"/>
          <a:srcRect l="33747" t="13921" r="18868" b="17113"/>
          <a:stretch>
            <a:fillRect/>
          </a:stretch>
        </p:blipFill>
        <p:spPr bwMode="auto">
          <a:xfrm>
            <a:off x="4600528" y="4419600"/>
            <a:ext cx="2189480" cy="2286000"/>
          </a:xfrm>
          <a:prstGeom prst="ellipse">
            <a:avLst/>
          </a:prstGeom>
          <a:noFill/>
          <a:ln w="9525">
            <a:noFill/>
            <a:miter lim="800000"/>
            <a:headEnd/>
            <a:tailEnd/>
          </a:ln>
        </p:spPr>
      </p:pic>
      <p:pic>
        <p:nvPicPr>
          <p:cNvPr id="18437" name="Picture 3" descr="C:\Documents and Settings\user\My Documents\Fisheries files\Fisheries\FishPIX\20th derby\0914_008.jpg"/>
          <p:cNvPicPr>
            <a:picLocks noChangeAspect="1" noChangeArrowheads="1"/>
          </p:cNvPicPr>
          <p:nvPr/>
        </p:nvPicPr>
        <p:blipFill>
          <a:blip r:embed="rId4" cstate="print"/>
          <a:srcRect l="20184" r="9184"/>
          <a:stretch>
            <a:fillRect/>
          </a:stretch>
        </p:blipFill>
        <p:spPr bwMode="auto">
          <a:xfrm>
            <a:off x="6836647" y="4420802"/>
            <a:ext cx="2188447" cy="2283596"/>
          </a:xfrm>
          <a:prstGeom prst="ellipse">
            <a:avLst/>
          </a:prstGeom>
          <a:noFill/>
          <a:ln w="9525">
            <a:noFill/>
            <a:miter lim="800000"/>
            <a:headEnd/>
            <a:tailEnd/>
          </a:ln>
        </p:spPr>
      </p:pic>
      <p:pic>
        <p:nvPicPr>
          <p:cNvPr id="18438" name="Picture 6" descr="C:\Documents and Settings\user\My Documents\Fisheries files\Fisheries\FishPIX\Sailfish\CIMG0663.JPG"/>
          <p:cNvPicPr>
            <a:picLocks noChangeAspect="1" noChangeArrowheads="1"/>
          </p:cNvPicPr>
          <p:nvPr/>
        </p:nvPicPr>
        <p:blipFill>
          <a:blip r:embed="rId5" cstate="print">
            <a:lum bright="20000"/>
          </a:blip>
          <a:srcRect l="-1" t="9524" r="1588" b="11905"/>
          <a:stretch>
            <a:fillRect/>
          </a:stretch>
        </p:blipFill>
        <p:spPr bwMode="auto">
          <a:xfrm>
            <a:off x="2406435" y="4419600"/>
            <a:ext cx="2147455" cy="2286000"/>
          </a:xfrm>
          <a:prstGeom prst="ellipse">
            <a:avLst/>
          </a:prstGeom>
          <a:noFill/>
          <a:ln w="9525">
            <a:noFill/>
            <a:miter lim="800000"/>
            <a:headEnd/>
            <a:tailEnd/>
          </a:ln>
        </p:spPr>
      </p:pic>
      <p:pic>
        <p:nvPicPr>
          <p:cNvPr id="18439" name="Picture 8" descr="C:\Documents and Settings\user\My Documents\Fisheries files\Fisheries\FishPIX\20th derby\0914_014.jpg"/>
          <p:cNvPicPr>
            <a:picLocks noChangeAspect="1" noChangeArrowheads="1"/>
          </p:cNvPicPr>
          <p:nvPr/>
        </p:nvPicPr>
        <p:blipFill>
          <a:blip r:embed="rId6" cstate="print"/>
          <a:srcRect l="26208" t="14999" r="23125" b="14999"/>
          <a:stretch>
            <a:fillRect/>
          </a:stretch>
        </p:blipFill>
        <p:spPr bwMode="auto">
          <a:xfrm>
            <a:off x="76200" y="4420802"/>
            <a:ext cx="2283597" cy="2283596"/>
          </a:xfrm>
          <a:prstGeom prst="ellipse">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685800" y="609600"/>
            <a:ext cx="5257800" cy="1143000"/>
          </a:xfrm>
        </p:spPr>
        <p:txBody>
          <a:bodyPr>
            <a:normAutofit/>
          </a:bodyPr>
          <a:lstStyle/>
          <a:p>
            <a:pPr eaLnBrk="1" hangingPunct="1"/>
            <a:r>
              <a:rPr lang="en-US" sz="4400" dirty="0" smtClean="0"/>
              <a:t>What are FADs?</a:t>
            </a:r>
          </a:p>
        </p:txBody>
      </p:sp>
      <p:pic>
        <p:nvPicPr>
          <p:cNvPr id="2" name="Picture 2" descr="C:\Documents and Settings\Owner\My Documents\My Pictures\Split-water-Booby_KipMG_1110.jpg"/>
          <p:cNvPicPr>
            <a:picLocks noChangeAspect="1" noChangeArrowheads="1"/>
          </p:cNvPicPr>
          <p:nvPr/>
        </p:nvPicPr>
        <p:blipFill>
          <a:blip r:embed="rId3" cstate="print"/>
          <a:srcRect l="21111" t="31667" r="15556"/>
          <a:stretch>
            <a:fillRect/>
          </a:stretch>
        </p:blipFill>
        <p:spPr bwMode="auto">
          <a:xfrm>
            <a:off x="5813503" y="4419600"/>
            <a:ext cx="3178097" cy="2286000"/>
          </a:xfrm>
          <a:prstGeom prst="ellipse">
            <a:avLst/>
          </a:prstGeom>
          <a:noFill/>
        </p:spPr>
      </p:pic>
      <p:pic>
        <p:nvPicPr>
          <p:cNvPr id="1027" name="Picture 3" descr="C:\Documents and Settings\Owner\My Documents\My Pictures\Sargassum_Ross4.jpg"/>
          <p:cNvPicPr>
            <a:picLocks noChangeAspect="1" noChangeArrowheads="1"/>
          </p:cNvPicPr>
          <p:nvPr/>
        </p:nvPicPr>
        <p:blipFill>
          <a:blip r:embed="rId4" cstate="print"/>
          <a:srcRect b="24721"/>
          <a:stretch>
            <a:fillRect/>
          </a:stretch>
        </p:blipFill>
        <p:spPr bwMode="auto">
          <a:xfrm>
            <a:off x="5483642" y="1066800"/>
            <a:ext cx="3507958" cy="2286000"/>
          </a:xfrm>
          <a:prstGeom prst="ellipse">
            <a:avLst/>
          </a:prstGeom>
          <a:noFill/>
        </p:spPr>
      </p:pic>
      <p:pic>
        <p:nvPicPr>
          <p:cNvPr id="7" name="Picture 6" descr="20091114-FAD_01-lr08.jpg"/>
          <p:cNvPicPr>
            <a:picLocks noChangeAspect="1"/>
          </p:cNvPicPr>
          <p:nvPr/>
        </p:nvPicPr>
        <p:blipFill>
          <a:blip r:embed="rId5" cstate="print"/>
          <a:srcRect t="5714" b="8571"/>
          <a:stretch>
            <a:fillRect/>
          </a:stretch>
        </p:blipFill>
        <p:spPr>
          <a:xfrm>
            <a:off x="3200400" y="2819400"/>
            <a:ext cx="3124200" cy="2286000"/>
          </a:xfrm>
          <a:prstGeom prst="ellipse">
            <a:avLst/>
          </a:prstGeom>
        </p:spPr>
      </p:pic>
      <p:sp>
        <p:nvSpPr>
          <p:cNvPr id="4098" name="Rectangle 3"/>
          <p:cNvSpPr>
            <a:spLocks noGrp="1" noChangeArrowheads="1"/>
          </p:cNvSpPr>
          <p:nvPr>
            <p:ph type="body" idx="1"/>
          </p:nvPr>
        </p:nvSpPr>
        <p:spPr>
          <a:xfrm>
            <a:off x="354013" y="2133600"/>
            <a:ext cx="2922587" cy="3352800"/>
          </a:xfrm>
        </p:spPr>
        <p:txBody>
          <a:bodyPr>
            <a:normAutofit fontScale="92500" lnSpcReduction="20000"/>
          </a:bodyPr>
          <a:lstStyle/>
          <a:p>
            <a:pPr eaLnBrk="1" hangingPunct="1">
              <a:lnSpc>
                <a:spcPct val="120000"/>
              </a:lnSpc>
            </a:pPr>
            <a:r>
              <a:rPr lang="en-US" sz="2800" dirty="0" smtClean="0"/>
              <a:t>Fish Aggregating Devices or FADs are generally floating logs or other drifting objects that attract fish around them</a:t>
            </a:r>
            <a:r>
              <a:rPr lang="en-US" dirty="0" smtClean="0"/>
              <a:t> </a:t>
            </a:r>
          </a:p>
          <a:p>
            <a:pPr eaLnBrk="1" hangingPunct="1"/>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Owner\My Documents\My Pictures\Payao FAD.JPG"/>
          <p:cNvPicPr>
            <a:picLocks noChangeAspect="1" noChangeArrowheads="1"/>
          </p:cNvPicPr>
          <p:nvPr/>
        </p:nvPicPr>
        <p:blipFill>
          <a:blip r:embed="rId3" cstate="print"/>
          <a:srcRect/>
          <a:stretch>
            <a:fillRect/>
          </a:stretch>
        </p:blipFill>
        <p:spPr bwMode="auto">
          <a:xfrm>
            <a:off x="3566160" y="1393004"/>
            <a:ext cx="5577840" cy="5070163"/>
          </a:xfrm>
          <a:prstGeom prst="rect">
            <a:avLst/>
          </a:prstGeom>
          <a:noFill/>
        </p:spPr>
      </p:pic>
      <p:sp>
        <p:nvSpPr>
          <p:cNvPr id="4098" name="Rectangle 3"/>
          <p:cNvSpPr>
            <a:spLocks noGrp="1" noChangeArrowheads="1"/>
          </p:cNvSpPr>
          <p:nvPr>
            <p:ph type="body" idx="1"/>
          </p:nvPr>
        </p:nvSpPr>
        <p:spPr>
          <a:xfrm>
            <a:off x="354013" y="2133600"/>
            <a:ext cx="3760787" cy="4419600"/>
          </a:xfrm>
        </p:spPr>
        <p:txBody>
          <a:bodyPr>
            <a:normAutofit fontScale="70000" lnSpcReduction="20000"/>
          </a:bodyPr>
          <a:lstStyle/>
          <a:p>
            <a:pPr eaLnBrk="1" hangingPunct="1">
              <a:lnSpc>
                <a:spcPct val="120000"/>
              </a:lnSpc>
            </a:pPr>
            <a:r>
              <a:rPr lang="en-US" sz="2800" dirty="0" smtClean="0"/>
              <a:t>In the early 1900s, fishermen in Indonesia and the Philippines began building floating rafts of bamboo and other materials to attract schools of fish (Anderson &amp; Gates 1996)</a:t>
            </a:r>
          </a:p>
          <a:p>
            <a:pPr eaLnBrk="1" hangingPunct="1">
              <a:lnSpc>
                <a:spcPct val="120000"/>
              </a:lnSpc>
            </a:pPr>
            <a:r>
              <a:rPr lang="en-US" sz="2800" dirty="0" smtClean="0"/>
              <a:t>Modern Fish Aggregating Devices are derived from traditional Filipino aggregating system called the </a:t>
            </a:r>
            <a:r>
              <a:rPr lang="en-US" sz="2800" dirty="0" err="1" smtClean="0"/>
              <a:t>Payao</a:t>
            </a:r>
            <a:r>
              <a:rPr lang="en-US" sz="2800" dirty="0" smtClean="0"/>
              <a:t>.</a:t>
            </a:r>
          </a:p>
          <a:p>
            <a:pPr eaLnBrk="1" hangingPunct="1"/>
            <a:endParaRPr lang="en-US" dirty="0" smtClean="0"/>
          </a:p>
        </p:txBody>
      </p:sp>
      <p:sp>
        <p:nvSpPr>
          <p:cNvPr id="4100" name="Rectangle 2"/>
          <p:cNvSpPr>
            <a:spLocks noGrp="1" noChangeArrowheads="1"/>
          </p:cNvSpPr>
          <p:nvPr>
            <p:ph type="title"/>
          </p:nvPr>
        </p:nvSpPr>
        <p:spPr>
          <a:xfrm>
            <a:off x="685800" y="609600"/>
            <a:ext cx="5257800" cy="1143000"/>
          </a:xfrm>
        </p:spPr>
        <p:txBody>
          <a:bodyPr>
            <a:normAutofit/>
          </a:bodyPr>
          <a:lstStyle/>
          <a:p>
            <a:pPr eaLnBrk="1" hangingPunct="1"/>
            <a:r>
              <a:rPr lang="en-US" sz="4400" dirty="0" smtClean="0"/>
              <a:t>FAD HISTORY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3"/>
          <p:cNvPicPr>
            <a:picLocks noChangeAspect="1" noChangeArrowheads="1"/>
          </p:cNvPicPr>
          <p:nvPr/>
        </p:nvPicPr>
        <p:blipFill>
          <a:blip r:embed="rId3" cstate="print"/>
          <a:srcRect/>
          <a:stretch>
            <a:fillRect/>
          </a:stretch>
        </p:blipFill>
        <p:spPr bwMode="auto">
          <a:xfrm>
            <a:off x="7620000" y="1371600"/>
            <a:ext cx="1219200" cy="2535238"/>
          </a:xfrm>
          <a:prstGeom prst="ellipse">
            <a:avLst/>
          </a:prstGeom>
          <a:noFill/>
          <a:ln w="9525">
            <a:noFill/>
            <a:miter lim="800000"/>
            <a:headEnd/>
            <a:tailEnd/>
          </a:ln>
        </p:spPr>
      </p:pic>
      <p:pic>
        <p:nvPicPr>
          <p:cNvPr id="5125" name="Picture 4"/>
          <p:cNvPicPr>
            <a:picLocks noChangeAspect="1" noChangeArrowheads="1"/>
          </p:cNvPicPr>
          <p:nvPr/>
        </p:nvPicPr>
        <p:blipFill>
          <a:blip r:embed="rId4" cstate="print"/>
          <a:srcRect/>
          <a:stretch>
            <a:fillRect/>
          </a:stretch>
        </p:blipFill>
        <p:spPr bwMode="auto">
          <a:xfrm>
            <a:off x="5638800" y="4648200"/>
            <a:ext cx="3505200" cy="1828800"/>
          </a:xfrm>
          <a:prstGeom prst="ellipse">
            <a:avLst/>
          </a:prstGeom>
          <a:noFill/>
          <a:ln w="9525">
            <a:noFill/>
            <a:miter lim="800000"/>
            <a:headEnd/>
            <a:tailEnd/>
          </a:ln>
        </p:spPr>
      </p:pic>
      <p:pic>
        <p:nvPicPr>
          <p:cNvPr id="5126" name="Picture 5"/>
          <p:cNvPicPr>
            <a:picLocks noChangeAspect="1" noChangeArrowheads="1"/>
          </p:cNvPicPr>
          <p:nvPr/>
        </p:nvPicPr>
        <p:blipFill>
          <a:blip r:embed="rId5" cstate="print"/>
          <a:srcRect/>
          <a:stretch>
            <a:fillRect/>
          </a:stretch>
        </p:blipFill>
        <p:spPr bwMode="auto">
          <a:xfrm>
            <a:off x="4343400" y="2667000"/>
            <a:ext cx="3084513" cy="1790700"/>
          </a:xfrm>
          <a:prstGeom prst="ellipse">
            <a:avLst/>
          </a:prstGeom>
          <a:noFill/>
          <a:ln w="9525">
            <a:noFill/>
            <a:miter lim="800000"/>
            <a:headEnd/>
            <a:tailEnd/>
          </a:ln>
        </p:spPr>
      </p:pic>
      <p:sp>
        <p:nvSpPr>
          <p:cNvPr id="5123" name="Content Placeholder 2"/>
          <p:cNvSpPr>
            <a:spLocks noGrp="1"/>
          </p:cNvSpPr>
          <p:nvPr>
            <p:ph idx="1"/>
          </p:nvPr>
        </p:nvSpPr>
        <p:spPr>
          <a:xfrm>
            <a:off x="457200" y="1935480"/>
            <a:ext cx="5257800" cy="4389120"/>
          </a:xfrm>
        </p:spPr>
        <p:txBody>
          <a:bodyPr>
            <a:normAutofit fontScale="92500"/>
          </a:bodyPr>
          <a:lstStyle/>
          <a:p>
            <a:r>
              <a:rPr lang="en-US" sz="2600" dirty="0" smtClean="0"/>
              <a:t>Modifications were made to enable FADS to withstand the forces of the open ocean.</a:t>
            </a:r>
          </a:p>
          <a:p>
            <a:pPr lvl="1"/>
            <a:r>
              <a:rPr lang="en-US" dirty="0" smtClean="0"/>
              <a:t> Monofilament lines</a:t>
            </a:r>
          </a:p>
          <a:p>
            <a:pPr lvl="1"/>
            <a:r>
              <a:rPr lang="en-US" dirty="0" smtClean="0"/>
              <a:t>Fiber glass buoys</a:t>
            </a:r>
          </a:p>
          <a:p>
            <a:pPr lvl="1"/>
            <a:r>
              <a:rPr lang="en-US" dirty="0" smtClean="0"/>
              <a:t>Chains</a:t>
            </a:r>
          </a:p>
          <a:p>
            <a:pPr lvl="1"/>
            <a:r>
              <a:rPr lang="en-US" dirty="0" smtClean="0"/>
              <a:t>Lighting</a:t>
            </a:r>
          </a:p>
          <a:p>
            <a:pPr>
              <a:lnSpc>
                <a:spcPct val="120000"/>
              </a:lnSpc>
            </a:pPr>
            <a:endParaRPr lang="en-US" sz="2400" dirty="0" smtClean="0"/>
          </a:p>
          <a:p>
            <a:pPr>
              <a:lnSpc>
                <a:spcPct val="120000"/>
              </a:lnSpc>
            </a:pPr>
            <a:r>
              <a:rPr lang="en-US" sz="2400" dirty="0" smtClean="0"/>
              <a:t>Other modifications were developed to enhance the productivity of FADS.  </a:t>
            </a:r>
          </a:p>
        </p:txBody>
      </p:sp>
      <p:sp>
        <p:nvSpPr>
          <p:cNvPr id="8" name="Rectangle 2"/>
          <p:cNvSpPr txBox="1">
            <a:spLocks noChangeArrowheads="1"/>
          </p:cNvSpPr>
          <p:nvPr/>
        </p:nvSpPr>
        <p:spPr>
          <a:xfrm>
            <a:off x="685800" y="609600"/>
            <a:ext cx="52578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2"/>
                </a:solidFill>
                <a:effectLst/>
                <a:uLnTx/>
                <a:uFillTx/>
                <a:latin typeface="+mj-lt"/>
                <a:ea typeface="+mj-ea"/>
                <a:cs typeface="+mj-cs"/>
              </a:rPr>
              <a:t>FAD HISTORY</a:t>
            </a:r>
            <a:endParaRPr kumimoji="0" lang="en-US" sz="4400" b="0" i="0" u="none" strike="noStrike" kern="120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4" descr="C:\Documents and Settings\Owner\My Documents\FAD Documents\CNMI 3-drum FAD 1980.JPG"/>
          <p:cNvPicPr>
            <a:picLocks noChangeAspect="1" noChangeArrowheads="1"/>
          </p:cNvPicPr>
          <p:nvPr/>
        </p:nvPicPr>
        <p:blipFill>
          <a:blip r:embed="rId3" cstate="print"/>
          <a:srcRect/>
          <a:stretch>
            <a:fillRect/>
          </a:stretch>
        </p:blipFill>
        <p:spPr bwMode="auto">
          <a:xfrm>
            <a:off x="1728788" y="752851"/>
            <a:ext cx="7415212" cy="6105149"/>
          </a:xfrm>
          <a:prstGeom prst="rect">
            <a:avLst/>
          </a:prstGeom>
          <a:noFill/>
          <a:ln w="9525">
            <a:noFill/>
            <a:miter lim="800000"/>
            <a:headEnd/>
            <a:tailEnd/>
          </a:ln>
        </p:spPr>
      </p:pic>
      <p:sp>
        <p:nvSpPr>
          <p:cNvPr id="5125" name="Rectangle 3"/>
          <p:cNvSpPr>
            <a:spLocks noGrp="1" noChangeArrowheads="1"/>
          </p:cNvSpPr>
          <p:nvPr>
            <p:ph idx="1"/>
          </p:nvPr>
        </p:nvSpPr>
        <p:spPr>
          <a:xfrm>
            <a:off x="533400" y="1752600"/>
            <a:ext cx="5486400" cy="4338638"/>
          </a:xfrm>
        </p:spPr>
        <p:txBody>
          <a:bodyPr/>
          <a:lstStyle/>
          <a:p>
            <a:pPr eaLnBrk="1" hangingPunct="1">
              <a:lnSpc>
                <a:spcPct val="90000"/>
              </a:lnSpc>
            </a:pPr>
            <a:r>
              <a:rPr lang="en-US" sz="2800" dirty="0" smtClean="0"/>
              <a:t>The Pacific Tuna Development Foundation</a:t>
            </a:r>
          </a:p>
          <a:p>
            <a:pPr lvl="1" eaLnBrk="1" hangingPunct="1">
              <a:lnSpc>
                <a:spcPct val="90000"/>
              </a:lnSpc>
            </a:pPr>
            <a:r>
              <a:rPr lang="en-US" sz="2400" dirty="0" smtClean="0"/>
              <a:t>Deployed 5 FADs at leeward side in the spring of 1980</a:t>
            </a:r>
          </a:p>
          <a:p>
            <a:pPr lvl="1">
              <a:lnSpc>
                <a:spcPct val="90000"/>
              </a:lnSpc>
            </a:pPr>
            <a:r>
              <a:rPr lang="en-US" dirty="0" smtClean="0"/>
              <a:t>3-drum NMFS design</a:t>
            </a:r>
          </a:p>
          <a:p>
            <a:pPr lvl="1" eaLnBrk="1" hangingPunct="1">
              <a:lnSpc>
                <a:spcPct val="90000"/>
              </a:lnSpc>
            </a:pPr>
            <a:r>
              <a:rPr lang="en-US" sz="2400" dirty="0" smtClean="0"/>
              <a:t>2 near Saipan</a:t>
            </a:r>
          </a:p>
          <a:p>
            <a:pPr lvl="1" eaLnBrk="1" hangingPunct="1">
              <a:lnSpc>
                <a:spcPct val="90000"/>
              </a:lnSpc>
            </a:pPr>
            <a:r>
              <a:rPr lang="en-US" sz="2400" dirty="0" smtClean="0"/>
              <a:t>2 near Tinian</a:t>
            </a:r>
          </a:p>
          <a:p>
            <a:pPr lvl="1" eaLnBrk="1" hangingPunct="1">
              <a:lnSpc>
                <a:spcPct val="90000"/>
              </a:lnSpc>
            </a:pPr>
            <a:r>
              <a:rPr lang="en-US" sz="2400" dirty="0" smtClean="0"/>
              <a:t>1 near Rota</a:t>
            </a:r>
          </a:p>
        </p:txBody>
      </p:sp>
      <p:sp>
        <p:nvSpPr>
          <p:cNvPr id="7" name="Rectangle 2"/>
          <p:cNvSpPr txBox="1">
            <a:spLocks noChangeArrowheads="1"/>
          </p:cNvSpPr>
          <p:nvPr/>
        </p:nvSpPr>
        <p:spPr bwMode="auto">
          <a:xfrm>
            <a:off x="0" y="381000"/>
            <a:ext cx="5638800" cy="1143000"/>
          </a:xfrm>
          <a:prstGeom prst="rect">
            <a:avLst/>
          </a:prstGeom>
          <a:noFill/>
          <a:ln w="9525">
            <a:noFill/>
            <a:miter lim="800000"/>
            <a:headEnd/>
            <a:tailEnd/>
          </a:ln>
        </p:spPr>
        <p:txBody>
          <a:bodyPr anchor="ctr"/>
          <a:lstStyle/>
          <a:p>
            <a:pPr algn="ctr">
              <a:lnSpc>
                <a:spcPct val="85000"/>
              </a:lnSpc>
              <a:defRPr/>
            </a:pPr>
            <a:r>
              <a:rPr lang="en-US" sz="4400" kern="0" dirty="0">
                <a:solidFill>
                  <a:schemeClr val="tx2"/>
                </a:solidFill>
                <a:latin typeface="+mj-lt"/>
                <a:ea typeface="+mj-ea"/>
                <a:cs typeface="+mj-cs"/>
              </a:rPr>
              <a:t>FADs in the CNMI</a:t>
            </a:r>
          </a:p>
        </p:txBody>
      </p:sp>
    </p:spTree>
  </p:cSld>
  <p:clrMapOvr>
    <a:masterClrMapping/>
  </p:clrMapOvr>
  <mc:AlternateContent xmlns:mc="http://schemas.openxmlformats.org/markup-compatibility/2006">
    <mc:Choice xmlns="" xmlns:p14="http://schemas.microsoft.com/office/powerpoint/2010/main" Requires="p14">
      <p:transition spd="slow" p14:dur="2000" advTm="2380"/>
    </mc:Choice>
    <mc:Fallback>
      <p:transition spd="slow" advTm="238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Documents and Settings\Owner\My Documents\FAD Documents\CNMI 1-drum FAD 1980 3.JPG"/>
          <p:cNvPicPr>
            <a:picLocks noChangeAspect="1" noChangeArrowheads="1"/>
          </p:cNvPicPr>
          <p:nvPr/>
        </p:nvPicPr>
        <p:blipFill>
          <a:blip r:embed="rId3" cstate="print"/>
          <a:srcRect/>
          <a:stretch>
            <a:fillRect/>
          </a:stretch>
        </p:blipFill>
        <p:spPr bwMode="auto">
          <a:xfrm>
            <a:off x="2209800" y="838200"/>
            <a:ext cx="6851022" cy="5796480"/>
          </a:xfrm>
          <a:prstGeom prst="rect">
            <a:avLst/>
          </a:prstGeom>
          <a:noFill/>
          <a:ln w="9525">
            <a:noFill/>
            <a:miter lim="800000"/>
            <a:headEnd/>
            <a:tailEnd/>
          </a:ln>
        </p:spPr>
      </p:pic>
      <p:sp>
        <p:nvSpPr>
          <p:cNvPr id="6148" name="Rectangle 3"/>
          <p:cNvSpPr>
            <a:spLocks noGrp="1" noChangeArrowheads="1"/>
          </p:cNvSpPr>
          <p:nvPr>
            <p:ph idx="1"/>
          </p:nvPr>
        </p:nvSpPr>
        <p:spPr>
          <a:xfrm>
            <a:off x="533400" y="1600200"/>
            <a:ext cx="4876800" cy="5029200"/>
          </a:xfrm>
        </p:spPr>
        <p:txBody>
          <a:bodyPr/>
          <a:lstStyle/>
          <a:p>
            <a:pPr marL="342900" lvl="1" indent="-342900" eaLnBrk="1" hangingPunct="1">
              <a:lnSpc>
                <a:spcPct val="90000"/>
              </a:lnSpc>
              <a:buSzTx/>
              <a:buFont typeface="Wingdings" pitchFamily="2" charset="2"/>
              <a:buChar char="w"/>
            </a:pPr>
            <a:r>
              <a:rPr lang="en-US" sz="2400" dirty="0" smtClean="0"/>
              <a:t>All lost within 2 - 5 months</a:t>
            </a:r>
          </a:p>
          <a:p>
            <a:pPr marL="342900" lvl="1" indent="-342900" eaLnBrk="1" hangingPunct="1">
              <a:lnSpc>
                <a:spcPct val="90000"/>
              </a:lnSpc>
              <a:buSzTx/>
              <a:buFont typeface="Wingdings" pitchFamily="2" charset="2"/>
              <a:buChar char="w"/>
            </a:pPr>
            <a:r>
              <a:rPr lang="en-US" sz="2400" dirty="0" smtClean="0"/>
              <a:t>1-drum design after loss</a:t>
            </a:r>
          </a:p>
        </p:txBody>
      </p:sp>
      <p:sp>
        <p:nvSpPr>
          <p:cNvPr id="6" name="Rectangle 2"/>
          <p:cNvSpPr txBox="1">
            <a:spLocks noChangeArrowheads="1"/>
          </p:cNvSpPr>
          <p:nvPr/>
        </p:nvSpPr>
        <p:spPr bwMode="auto">
          <a:xfrm>
            <a:off x="0" y="381000"/>
            <a:ext cx="5638800" cy="1143000"/>
          </a:xfrm>
          <a:prstGeom prst="rect">
            <a:avLst/>
          </a:prstGeom>
          <a:noFill/>
          <a:ln w="9525">
            <a:noFill/>
            <a:miter lim="800000"/>
            <a:headEnd/>
            <a:tailEnd/>
          </a:ln>
        </p:spPr>
        <p:txBody>
          <a:bodyPr anchor="ctr"/>
          <a:lstStyle/>
          <a:p>
            <a:pPr algn="ctr">
              <a:lnSpc>
                <a:spcPct val="85000"/>
              </a:lnSpc>
              <a:defRPr/>
            </a:pPr>
            <a:r>
              <a:rPr lang="en-US" sz="4400" kern="0" dirty="0">
                <a:solidFill>
                  <a:schemeClr val="tx2"/>
                </a:solidFill>
                <a:latin typeface="+mj-lt"/>
                <a:ea typeface="+mj-ea"/>
                <a:cs typeface="+mj-cs"/>
              </a:rPr>
              <a:t>FADs in the CNMI</a:t>
            </a:r>
          </a:p>
        </p:txBody>
      </p:sp>
    </p:spTree>
  </p:cSld>
  <p:clrMapOvr>
    <a:masterClrMapping/>
  </p:clrMapOvr>
  <mc:AlternateContent xmlns:mc="http://schemas.openxmlformats.org/markup-compatibility/2006">
    <mc:Choice xmlns="" xmlns:p14="http://schemas.microsoft.com/office/powerpoint/2010/main" Requires="p14">
      <p:transition spd="slow" p14:dur="2000" advTm="749"/>
    </mc:Choice>
    <mc:Fallback>
      <p:transition spd="slow" advTm="749"/>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Documents and Settings\user\My Documents\Fisheries files\FADS\Fadpix\FADs\PIC1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flipH="1">
            <a:off x="76200" y="1524000"/>
            <a:ext cx="1828205" cy="1371600"/>
          </a:xfrm>
          <a:prstGeom prst="round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381000"/>
            <a:ext cx="5638800" cy="1143000"/>
          </a:xfrm>
          <a:prstGeom prst="rect">
            <a:avLst/>
          </a:prstGeom>
          <a:noFill/>
          <a:ln w="9525">
            <a:noFill/>
            <a:miter lim="800000"/>
            <a:headEnd/>
            <a:tailEnd/>
          </a:ln>
        </p:spPr>
        <p:txBody>
          <a:bodyPr anchor="ctr"/>
          <a:lstStyle/>
          <a:p>
            <a:pPr algn="ctr">
              <a:lnSpc>
                <a:spcPct val="85000"/>
              </a:lnSpc>
              <a:defRPr/>
            </a:pPr>
            <a:r>
              <a:rPr lang="en-US" sz="4400" kern="0" dirty="0">
                <a:solidFill>
                  <a:schemeClr val="tx2"/>
                </a:solidFill>
                <a:latin typeface="+mj-lt"/>
                <a:ea typeface="+mj-ea"/>
                <a:cs typeface="+mj-cs"/>
              </a:rPr>
              <a:t>FADs in the CNMI</a:t>
            </a:r>
          </a:p>
        </p:txBody>
      </p:sp>
      <p:pic>
        <p:nvPicPr>
          <p:cNvPr id="7" name="Picture 9"/>
          <p:cNvPicPr>
            <a:picLocks noChangeAspect="1" noChangeArrowheads="1"/>
          </p:cNvPicPr>
          <p:nvPr/>
        </p:nvPicPr>
        <p:blipFill>
          <a:blip r:embed="rId4" cstate="print">
            <a:extLst>
              <a:ext uri="{28A0092B-C50C-407E-A947-70E740481C1C}">
                <a14:useLocalDpi xmlns="" xmlns:a14="http://schemas.microsoft.com/office/drawing/2010/main" val="0"/>
              </a:ext>
            </a:extLst>
          </a:blip>
          <a:srcRect l="25145" t="36302" r="9895" b="16226"/>
          <a:stretch>
            <a:fillRect/>
          </a:stretch>
        </p:blipFill>
        <p:spPr>
          <a:xfrm>
            <a:off x="1371600" y="2057400"/>
            <a:ext cx="2560864" cy="1828800"/>
          </a:xfrm>
          <a:prstGeom prst="roundRect">
            <a:avLst/>
          </a:prstGeom>
          <a:noFill/>
        </p:spPr>
      </p:pic>
      <p:pic>
        <p:nvPicPr>
          <p:cNvPr id="1027" name="Picture 3" descr="C:\Documents and Settings\Owner\My Documents\FAD Documents\Pictures &amp; Videos\FAD Pics\deployment\FADs 06\IMAG0010.JPG"/>
          <p:cNvPicPr>
            <a:picLocks noChangeAspect="1" noChangeArrowheads="1"/>
          </p:cNvPicPr>
          <p:nvPr/>
        </p:nvPicPr>
        <p:blipFill>
          <a:blip r:embed="rId5" cstate="print"/>
          <a:srcRect/>
          <a:stretch>
            <a:fillRect/>
          </a:stretch>
        </p:blipFill>
        <p:spPr bwMode="auto">
          <a:xfrm>
            <a:off x="3124200" y="2895600"/>
            <a:ext cx="3048000" cy="2286000"/>
          </a:xfrm>
          <a:prstGeom prst="roundRect">
            <a:avLst/>
          </a:prstGeom>
          <a:noFill/>
        </p:spPr>
      </p:pic>
      <p:pic>
        <p:nvPicPr>
          <p:cNvPr id="1026" name="Picture 2" descr="C:\Documents and Settings\Owner\My Documents\FAD Documents\Pictures &amp; Videos\IMG_0821.jpg"/>
          <p:cNvPicPr>
            <a:picLocks noChangeAspect="1" noChangeArrowheads="1"/>
          </p:cNvPicPr>
          <p:nvPr/>
        </p:nvPicPr>
        <p:blipFill>
          <a:blip r:embed="rId6" cstate="print"/>
          <a:srcRect/>
          <a:stretch>
            <a:fillRect/>
          </a:stretch>
        </p:blipFill>
        <p:spPr bwMode="auto">
          <a:xfrm>
            <a:off x="5410200" y="4038600"/>
            <a:ext cx="3657353" cy="2743200"/>
          </a:xfrm>
          <a:prstGeom prst="round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10">
      <a:dk1>
        <a:sysClr val="windowText" lastClr="000000"/>
      </a:dk1>
      <a:lt1>
        <a:sysClr val="window" lastClr="FFFFFF"/>
      </a:lt1>
      <a:dk2>
        <a:srgbClr val="000000"/>
      </a:dk2>
      <a:lt2>
        <a:srgbClr val="002060"/>
      </a:lt2>
      <a:accent1>
        <a:srgbClr val="002060"/>
      </a:accent1>
      <a:accent2>
        <a:srgbClr val="002060"/>
      </a:accent2>
      <a:accent3>
        <a:srgbClr val="002060"/>
      </a:accent3>
      <a:accent4>
        <a:srgbClr val="002060"/>
      </a:accent4>
      <a:accent5>
        <a:srgbClr val="002060"/>
      </a:accent5>
      <a:accent6>
        <a:srgbClr val="002060"/>
      </a:accent6>
      <a:hlink>
        <a:srgbClr val="002060"/>
      </a:hlink>
      <a:folHlink>
        <a:srgbClr val="00206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4891</TotalTime>
  <Words>2038</Words>
  <Application>Microsoft Office PowerPoint</Application>
  <PresentationFormat>On-screen Show (4:3)</PresentationFormat>
  <Paragraphs>156</Paragraphs>
  <Slides>23</Slides>
  <Notes>23</Notes>
  <HiddenSlides>0</HiddenSlides>
  <MMClips>2</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Flow</vt:lpstr>
      <vt:lpstr>Slide 1</vt:lpstr>
      <vt:lpstr>Brief Overview</vt:lpstr>
      <vt:lpstr>Purpose of FAD Program</vt:lpstr>
      <vt:lpstr>What are FADs?</vt:lpstr>
      <vt:lpstr>FAD HISTORY</vt:lpstr>
      <vt:lpstr>Slide 6</vt:lpstr>
      <vt:lpstr>Slide 7</vt:lpstr>
      <vt:lpstr>Slide 8</vt:lpstr>
      <vt:lpstr>Slide 9</vt:lpstr>
      <vt:lpstr>Location of FADs</vt:lpstr>
      <vt:lpstr>FAD Mooring System</vt:lpstr>
      <vt:lpstr>How do FAD Systems Work?</vt:lpstr>
      <vt:lpstr>COMMON FISH FOUND AROUND FADS</vt:lpstr>
      <vt:lpstr>CNMI Creel Survey 2011 Pelagic Species Composition</vt:lpstr>
      <vt:lpstr>Are fish all at the top?</vt:lpstr>
      <vt:lpstr>Slide 16</vt:lpstr>
      <vt:lpstr>Video</vt:lpstr>
      <vt:lpstr>Slide 18</vt:lpstr>
      <vt:lpstr>BENEFITS OF FADS</vt:lpstr>
      <vt:lpstr>CONS OF FADS</vt:lpstr>
      <vt:lpstr>Issues, problems, and concerns</vt:lpstr>
      <vt:lpstr>Future prospects</vt:lpstr>
      <vt:lpstr>Thank You</vt:lpstr>
    </vt:vector>
  </TitlesOfParts>
  <Company>Fish &amp; Wildlife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CNMI DFW, FAD PROGRAM</dc:title>
  <dc:creator>USER</dc:creator>
  <cp:lastModifiedBy>Francisco Villagomez</cp:lastModifiedBy>
  <cp:revision>403</cp:revision>
  <cp:lastPrinted>1601-01-01T00:00:00Z</cp:lastPrinted>
  <dcterms:created xsi:type="dcterms:W3CDTF">2002-09-19T00:28:32Z</dcterms:created>
  <dcterms:modified xsi:type="dcterms:W3CDTF">2014-08-19T00:53:45Z</dcterms:modified>
</cp:coreProperties>
</file>